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61" r:id="rId4"/>
    <p:sldId id="258" r:id="rId5"/>
    <p:sldId id="262" r:id="rId6"/>
    <p:sldId id="260" r:id="rId7"/>
    <p:sldId id="25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1" autoAdjust="0"/>
    <p:restoredTop sz="94660"/>
  </p:normalViewPr>
  <p:slideViewPr>
    <p:cSldViewPr snapToGrid="0">
      <p:cViewPr varScale="1">
        <p:scale>
          <a:sx n="59" d="100"/>
          <a:sy n="59" d="100"/>
        </p:scale>
        <p:origin x="62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4/19/2020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4/19/2020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4/19/2020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4/19/2020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4/19/2020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4/19/2020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4/19/2020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4/19/2020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4/19/2020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4/19/2020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SKILLS Review: FINDING &amp; USING Quality evidence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37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to ask yourself: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0343" y="2465614"/>
            <a:ext cx="10597243" cy="3951515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Is this piece of evidence from a credible source? How do I know?</a:t>
            </a:r>
          </a:p>
          <a:p>
            <a:r>
              <a:rPr lang="en-US" sz="2800" dirty="0" smtClean="0"/>
              <a:t>Does this piece of evidence answer my research question? How?</a:t>
            </a:r>
          </a:p>
          <a:p>
            <a:r>
              <a:rPr lang="en-US" sz="2800" dirty="0" smtClean="0"/>
              <a:t>Does this piece of evidence tie in to my body thesis statement that I’m using it to support/prove? How? </a:t>
            </a:r>
          </a:p>
          <a:p>
            <a:endParaRPr lang="en-US" sz="2600" dirty="0" smtClean="0"/>
          </a:p>
          <a:p>
            <a:r>
              <a:rPr lang="en-US" sz="2800" dirty="0" smtClean="0"/>
              <a:t>…If the answer to any of these questions is no, you already know you don’t have a strong piece of evidence. </a:t>
            </a:r>
          </a:p>
          <a:p>
            <a:r>
              <a:rPr lang="en-US" sz="2800" dirty="0" smtClean="0"/>
              <a:t>…If your analysis is too big of a leap/stretch to get from your evidence to proving your argument, you should look for better evidence.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4135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Thesis/BTs/Evidence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8557" y="2726870"/>
            <a:ext cx="9323614" cy="3445329"/>
          </a:xfrm>
        </p:spPr>
        <p:txBody>
          <a:bodyPr>
            <a:noAutofit/>
          </a:bodyPr>
          <a:lstStyle/>
          <a:p>
            <a:r>
              <a:rPr lang="en-US" sz="2800" b="1" u="sng" dirty="0" smtClean="0"/>
              <a:t>All of your evidence </a:t>
            </a:r>
            <a:r>
              <a:rPr lang="en-US" sz="2800" dirty="0" smtClean="0"/>
              <a:t>should be used to prove your thesis AND your body thesis statements. </a:t>
            </a:r>
          </a:p>
          <a:p>
            <a:r>
              <a:rPr lang="en-US" sz="2800" dirty="0" smtClean="0"/>
              <a:t>Go back through and read each piece of evidence that you are using, and if your evidence can’t be used to prove your thesis or your BTs, then you should </a:t>
            </a:r>
            <a:r>
              <a:rPr lang="en-US" sz="2800" b="1" u="sng" dirty="0" smtClean="0"/>
              <a:t>NOT</a:t>
            </a:r>
            <a:r>
              <a:rPr lang="en-US" sz="2800" dirty="0" smtClean="0"/>
              <a:t> be using it because it serves no purpose toward proving your argument.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4251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1615" y="310243"/>
            <a:ext cx="10624456" cy="11593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Historical evidence: Does my evidence allow me to discuss Any of these 4 c’s? If so, it is quality evidence!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858" y="1649185"/>
            <a:ext cx="11430000" cy="5208815"/>
          </a:xfrm>
        </p:spPr>
        <p:txBody>
          <a:bodyPr>
            <a:noAutofit/>
          </a:bodyPr>
          <a:lstStyle/>
          <a:p>
            <a:r>
              <a:rPr lang="en-US" sz="2300" b="1" dirty="0" smtClean="0"/>
              <a:t>Change: </a:t>
            </a:r>
            <a:r>
              <a:rPr lang="en-US" sz="2300" dirty="0" smtClean="0"/>
              <a:t>Does my evidence show the way an event or a person/people create some kind of change? Ex. A change in political leadership and the impact it has. </a:t>
            </a:r>
          </a:p>
          <a:p>
            <a:r>
              <a:rPr lang="en-US" sz="2300" b="1" dirty="0" smtClean="0"/>
              <a:t>Continuity: </a:t>
            </a:r>
            <a:r>
              <a:rPr lang="en-US" sz="2300" dirty="0" smtClean="0"/>
              <a:t>Some historical events have significance happen slowly, so it is important to consider things that have occurred over a longer period of time. Ex. A leader who has ruled a country for an extended period of time &amp; the impact that has on a country/other countries. </a:t>
            </a:r>
          </a:p>
          <a:p>
            <a:r>
              <a:rPr lang="en-US" sz="2300" b="1" dirty="0" smtClean="0"/>
              <a:t>Causation: </a:t>
            </a:r>
            <a:r>
              <a:rPr lang="en-US" sz="2300" dirty="0" smtClean="0"/>
              <a:t> Can my evidence be used to show cause and effect? Things don’t just happen in a vacuum. There are often lots of events and situations or people that cause an event to occur and create change or some other effect as a result.  Ex. Examining different causes of World War II and using different events, people, or policies that occurred as your evidence and connect them to cause. </a:t>
            </a:r>
            <a:endParaRPr lang="en-US" sz="2300" b="1" dirty="0" smtClean="0"/>
          </a:p>
          <a:p>
            <a:r>
              <a:rPr lang="en-US" sz="2300" b="1" dirty="0" smtClean="0"/>
              <a:t>Consequence:</a:t>
            </a:r>
            <a:r>
              <a:rPr lang="en-US" sz="2300" dirty="0"/>
              <a:t> History is the understanding of how forces in the past have shaped future people and societies. </a:t>
            </a:r>
            <a:r>
              <a:rPr lang="en-US" sz="2300" dirty="0" smtClean="0"/>
              <a:t>Can my evidence explain </a:t>
            </a:r>
            <a:r>
              <a:rPr lang="en-US" sz="2300" dirty="0"/>
              <a:t>how significant events and people have had both short-term and long-lasting </a:t>
            </a:r>
            <a:r>
              <a:rPr lang="en-US" sz="2300" dirty="0" smtClean="0"/>
              <a:t>effects? Ex. Lasting effects on Germany post Holocaust. </a:t>
            </a:r>
          </a:p>
        </p:txBody>
      </p:sp>
    </p:spTree>
    <p:extLst>
      <p:ext uri="{BB962C8B-B14F-4D97-AF65-F5344CB8AC3E}">
        <p14:creationId xmlns:p14="http://schemas.microsoft.com/office/powerpoint/2010/main" val="3783971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2151" y="262564"/>
            <a:ext cx="7729728" cy="1060050"/>
          </a:xfrm>
        </p:spPr>
        <p:txBody>
          <a:bodyPr/>
          <a:lstStyle/>
          <a:p>
            <a:r>
              <a:rPr lang="en-US" dirty="0" smtClean="0"/>
              <a:t>Language 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821" y="1730828"/>
            <a:ext cx="11596007" cy="4996543"/>
          </a:xfrm>
        </p:spPr>
        <p:txBody>
          <a:bodyPr>
            <a:normAutofit fontScale="55000" lnSpcReduction="20000"/>
          </a:bodyPr>
          <a:lstStyle/>
          <a:p>
            <a:r>
              <a:rPr lang="en-US" sz="3200" b="1" dirty="0" smtClean="0"/>
              <a:t>Ask yourself: </a:t>
            </a:r>
          </a:p>
          <a:p>
            <a:pPr lvl="1"/>
            <a:r>
              <a:rPr lang="en-US" sz="3200" dirty="0" smtClean="0"/>
              <a:t>Do I see any persuasive techniques at work in my source? Who are they aimed toward and why? </a:t>
            </a:r>
          </a:p>
          <a:p>
            <a:pPr lvl="1"/>
            <a:r>
              <a:rPr lang="en-US" sz="3200" dirty="0" smtClean="0"/>
              <a:t>Can these persuasive techniques that I am seeing be used to prove my argument in my thesis and my body thesis statements?  How? </a:t>
            </a:r>
          </a:p>
          <a:p>
            <a:pPr lvl="1"/>
            <a:r>
              <a:rPr lang="en-US" sz="3200" dirty="0" smtClean="0"/>
              <a:t>Can any of these techniques be used to connect to any of those four historical concepts (4 C’s)? How?</a:t>
            </a:r>
          </a:p>
          <a:p>
            <a:pPr lvl="1"/>
            <a:r>
              <a:rPr lang="en-US" sz="3200" dirty="0" smtClean="0"/>
              <a:t>What perspectives can I see through the language being used? What is the effect of this on the target audience? </a:t>
            </a:r>
          </a:p>
          <a:p>
            <a:r>
              <a:rPr lang="en-US" sz="3200" b="1" dirty="0" smtClean="0"/>
              <a:t>Look for things like:</a:t>
            </a:r>
          </a:p>
          <a:p>
            <a:pPr lvl="1"/>
            <a:r>
              <a:rPr lang="en-US" sz="3200" dirty="0" smtClean="0"/>
              <a:t>Propaganda techniques</a:t>
            </a:r>
          </a:p>
          <a:p>
            <a:pPr lvl="1"/>
            <a:r>
              <a:rPr lang="en-US" sz="3200" dirty="0" smtClean="0"/>
              <a:t>Rhetorical appeals</a:t>
            </a:r>
          </a:p>
          <a:p>
            <a:pPr lvl="1"/>
            <a:r>
              <a:rPr lang="en-US" sz="3200" dirty="0" smtClean="0"/>
              <a:t>Inclusive vs. exclusive language</a:t>
            </a:r>
          </a:p>
          <a:p>
            <a:pPr lvl="1"/>
            <a:r>
              <a:rPr lang="en-US" sz="3200" dirty="0" smtClean="0"/>
              <a:t>Emotive language/imagery </a:t>
            </a:r>
          </a:p>
          <a:p>
            <a:pPr lvl="1"/>
            <a:endParaRPr lang="en-US" sz="2200" dirty="0"/>
          </a:p>
          <a:p>
            <a:pPr marL="228600" lvl="1" indent="0">
              <a:buNone/>
            </a:pPr>
            <a:r>
              <a:rPr lang="en-US" sz="3200" b="1" dirty="0" smtClean="0"/>
              <a:t>…If you are not seeing language specific techniques, then your evidence will not work for language analysis. </a:t>
            </a:r>
            <a:endParaRPr lang="en-US" sz="3800" b="1" dirty="0"/>
          </a:p>
        </p:txBody>
      </p:sp>
    </p:spTree>
    <p:extLst>
      <p:ext uri="{BB962C8B-B14F-4D97-AF65-F5344CB8AC3E}">
        <p14:creationId xmlns:p14="http://schemas.microsoft.com/office/powerpoint/2010/main" val="1538947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5" y="997350"/>
            <a:ext cx="8251807" cy="1188720"/>
          </a:xfrm>
        </p:spPr>
        <p:txBody>
          <a:bodyPr/>
          <a:lstStyle/>
          <a:p>
            <a:r>
              <a:rPr lang="en-US" dirty="0" smtClean="0"/>
              <a:t>Also Consider: Overall Significance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9457" y="2540073"/>
            <a:ext cx="9993085" cy="3860727"/>
          </a:xfrm>
        </p:spPr>
        <p:txBody>
          <a:bodyPr>
            <a:normAutofit fontScale="92500"/>
          </a:bodyPr>
          <a:lstStyle/>
          <a:p>
            <a:r>
              <a:rPr lang="en-US" sz="2800" dirty="0" smtClean="0"/>
              <a:t>Does my evidence show the impact or the significance of an event, a person’s actions, etc.? If so, your evidence gives you a lot to work with. </a:t>
            </a:r>
          </a:p>
          <a:p>
            <a:r>
              <a:rPr lang="en-US" sz="2800" dirty="0" smtClean="0"/>
              <a:t>Ask yourself: </a:t>
            </a:r>
            <a:r>
              <a:rPr lang="en-US" sz="2800" b="1" dirty="0" smtClean="0"/>
              <a:t>WHY DOES IT MATTER? WHAT IS THE LASTING IMPACT? </a:t>
            </a:r>
          </a:p>
          <a:p>
            <a:pPr lvl="1"/>
            <a:r>
              <a:rPr lang="en-US" sz="2600" dirty="0" smtClean="0"/>
              <a:t>Can it be used to answer your  “how/why” or your “so what” in your thesis or your BTs? If not, you should look for stronger evidence.  </a:t>
            </a:r>
          </a:p>
          <a:p>
            <a:pPr lvl="1"/>
            <a:r>
              <a:rPr lang="en-US" sz="2600" dirty="0" smtClean="0"/>
              <a:t>How does your evidence show something that really matters or has had a lasting impact that resulted in any of those 4 Cs on the previous slide? 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04411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364" y="540149"/>
            <a:ext cx="7729728" cy="880436"/>
          </a:xfrm>
        </p:spPr>
        <p:txBody>
          <a:bodyPr/>
          <a:lstStyle/>
          <a:p>
            <a:r>
              <a:rPr lang="en-US" dirty="0" smtClean="0"/>
              <a:t>Finally: Consider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7828" y="1616528"/>
            <a:ext cx="11299372" cy="5078186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/>
              <a:t>Is this </a:t>
            </a:r>
            <a:r>
              <a:rPr lang="en-US" sz="3200" dirty="0" smtClean="0"/>
              <a:t>evidence you are wanting to use an example of someone’s </a:t>
            </a:r>
            <a:r>
              <a:rPr lang="en-US" sz="3200" dirty="0"/>
              <a:t>subjective </a:t>
            </a:r>
            <a:r>
              <a:rPr lang="en-US" sz="3200" b="1" dirty="0"/>
              <a:t>perspective</a:t>
            </a:r>
            <a:r>
              <a:rPr lang="en-US" sz="3200" dirty="0"/>
              <a:t> on an event, or is this more of an objective fact? </a:t>
            </a:r>
            <a:r>
              <a:rPr lang="en-US" sz="3200" dirty="0" smtClean="0"/>
              <a:t>Both are useful, but you need to consider the following: </a:t>
            </a:r>
          </a:p>
          <a:p>
            <a:pPr lvl="1"/>
            <a:r>
              <a:rPr lang="en-US" sz="3000" dirty="0" smtClean="0"/>
              <a:t>If it is an objective fact, you still need to tie it back to how it proves your argument in your thesis/BTs.  </a:t>
            </a:r>
            <a:endParaRPr lang="en-US" sz="3000" dirty="0"/>
          </a:p>
          <a:p>
            <a:pPr lvl="1"/>
            <a:r>
              <a:rPr lang="en-US" sz="2800" dirty="0" smtClean="0"/>
              <a:t>If it is someone’s subjective opinion/point of view (perspective), </a:t>
            </a:r>
            <a:r>
              <a:rPr lang="en-US" sz="2800" b="1" u="sng" dirty="0" smtClean="0"/>
              <a:t>you can’t just use it and state it as a fact.  </a:t>
            </a:r>
            <a:r>
              <a:rPr lang="en-US" sz="2800" dirty="0" smtClean="0"/>
              <a:t>You need to address the perspective and consider the strengths and limitations of that perspective. </a:t>
            </a:r>
            <a:endParaRPr lang="en-US" sz="2800" dirty="0" smtClean="0"/>
          </a:p>
          <a:p>
            <a:pPr lvl="1"/>
            <a:r>
              <a:rPr lang="en-US" sz="2800" dirty="0" smtClean="0"/>
              <a:t>Example</a:t>
            </a:r>
            <a:r>
              <a:rPr lang="en-US" sz="2800" dirty="0" smtClean="0"/>
              <a:t>:  You would </a:t>
            </a:r>
            <a:r>
              <a:rPr lang="en-US" sz="2800" b="1" u="sng" dirty="0" smtClean="0"/>
              <a:t>NEVER</a:t>
            </a:r>
            <a:r>
              <a:rPr lang="en-US" sz="2800" dirty="0" smtClean="0"/>
              <a:t> use a direct quote from Hitler saying that Jewish people should be eliminated as a blanket fact. That is Anti-Semitic and highly offensive! </a:t>
            </a:r>
            <a:r>
              <a:rPr lang="en-US" sz="2800" dirty="0" smtClean="0">
                <a:sym typeface="Wingdings" panose="05000000000000000000" pitchFamily="2" charset="2"/>
              </a:rPr>
              <a:t>  Y</a:t>
            </a:r>
            <a:r>
              <a:rPr lang="en-US" sz="2800" dirty="0" smtClean="0"/>
              <a:t>ou would instead use the quote as evidence to discuss Hitler’s disturbing perspective and the limitations of this and the impact of his beliefs on German people and Jewish populations. </a:t>
            </a:r>
          </a:p>
          <a:p>
            <a:pPr lvl="2"/>
            <a:endParaRPr lang="en-US" sz="2800" dirty="0" smtClean="0"/>
          </a:p>
          <a:p>
            <a:pPr lvl="1"/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05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46</TotalTime>
  <Words>816</Words>
  <Application>Microsoft Office PowerPoint</Application>
  <PresentationFormat>Widescreen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Gill Sans MT</vt:lpstr>
      <vt:lpstr>Wingdings</vt:lpstr>
      <vt:lpstr>Parcel</vt:lpstr>
      <vt:lpstr>SKILLS Review: FINDING &amp; USING Quality evidence </vt:lpstr>
      <vt:lpstr>Questions to ask yourself: </vt:lpstr>
      <vt:lpstr>Thesis/BTs/Evidence</vt:lpstr>
      <vt:lpstr>Historical evidence: Does my evidence allow me to discuss Any of these 4 c’s? If so, it is quality evidence!</vt:lpstr>
      <vt:lpstr>Language Evidence</vt:lpstr>
      <vt:lpstr>Also Consider: Overall Significance</vt:lpstr>
      <vt:lpstr>Finally: Consider Perspective</vt:lpstr>
    </vt:vector>
  </TitlesOfParts>
  <Company>Issaquah School District 411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Review: Finding &amp; Using Quality evidence </dc:title>
  <dc:creator>VanDeBrake, Chelsea    SHS - Staff</dc:creator>
  <cp:lastModifiedBy>VanDeBrake, Chelsea    SHS - Staff</cp:lastModifiedBy>
  <cp:revision>27</cp:revision>
  <dcterms:created xsi:type="dcterms:W3CDTF">2020-04-19T19:11:51Z</dcterms:created>
  <dcterms:modified xsi:type="dcterms:W3CDTF">2020-04-19T20:00:30Z</dcterms:modified>
</cp:coreProperties>
</file>