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2a9b389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22a9b389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b54b5c0b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b54b5c0b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b54b5c0b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b54b5c0b0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b54b5c0b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b54b5c0b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b54b5c0b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b54b5c0b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b54b5c0b0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b54b5c0b0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Research is not a linear process. It’s messy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b54b5c0b0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b54b5c0b0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Research is not a linear process. It’s messy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b54b5c0b0_0_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b54b5c0b0_0_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b54b5c0b0_0_1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b54b5c0b0_0_1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b56b40760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b56b40760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b56b40760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b56b40760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b56b4076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b56b40760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b54b5c0b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b54b5c0b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b54b5c0b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b54b5c0b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b54b5c0b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b54b5c0b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b54b5c0b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b54b5c0b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b54b5c0b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b54b5c0b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b54b5c0b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b54b5c0b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6"/>
          <p:cNvGrpSpPr/>
          <p:nvPr/>
        </p:nvGrpSpPr>
        <p:grpSpPr>
          <a:xfrm>
            <a:off x="4350281" y="2855378"/>
            <a:ext cx="443589" cy="105632"/>
            <a:chOff x="4137525" y="2915950"/>
            <a:chExt cx="869100" cy="207000"/>
          </a:xfrm>
        </p:grpSpPr>
        <p:sp>
          <p:nvSpPr>
            <p:cNvPr id="71" name="Google Shape;71;p1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2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None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1" name="Google Shape;121;p28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2" name="Google Shape;122;p28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7" name="Google Shape;127;p29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3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35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1425175" y="1164050"/>
            <a:ext cx="62553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Integrated Research Presentation</a:t>
            </a:r>
            <a:endParaRPr sz="6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11th Grade Semester One</a:t>
            </a:r>
            <a:endParaRPr sz="3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this a score on the rubric:</a:t>
            </a:r>
            <a:endParaRPr/>
          </a:p>
        </p:txBody>
      </p:sp>
      <p:sp>
        <p:nvSpPr>
          <p:cNvPr id="235" name="Google Shape;235;p48"/>
          <p:cNvSpPr txBox="1">
            <a:spLocks noGrp="1"/>
          </p:cNvSpPr>
          <p:nvPr>
            <p:ph type="body" idx="1"/>
          </p:nvPr>
        </p:nvSpPr>
        <p:spPr>
          <a:xfrm>
            <a:off x="311700" y="4170275"/>
            <a:ext cx="85206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Excerpt from: </a:t>
            </a:r>
            <a:r>
              <a:rPr lang="en" sz="1000" i="1"/>
              <a:t>An Indigenous Peoples’ History of the United States </a:t>
            </a:r>
            <a:r>
              <a:rPr lang="en" sz="1000"/>
              <a:t>by Roxanne Dunbar-Ortiz</a:t>
            </a:r>
            <a:endParaRPr sz="1000"/>
          </a:p>
        </p:txBody>
      </p:sp>
      <p:pic>
        <p:nvPicPr>
          <p:cNvPr id="236" name="Google Shape;23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63" y="1098163"/>
            <a:ext cx="8883876" cy="29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09" y="69801"/>
            <a:ext cx="1057592" cy="7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this a score on the rubric:</a:t>
            </a:r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body" idx="1"/>
          </p:nvPr>
        </p:nvSpPr>
        <p:spPr>
          <a:xfrm>
            <a:off x="311700" y="4734600"/>
            <a:ext cx="85206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Excerpt from: </a:t>
            </a:r>
            <a:r>
              <a:rPr lang="en" sz="1000" i="1"/>
              <a:t>An Indigenous Peoples’ History of the United States </a:t>
            </a:r>
            <a:r>
              <a:rPr lang="en" sz="1000"/>
              <a:t>by Roxanne Dunbar-Ortiz</a:t>
            </a:r>
            <a:endParaRPr sz="1000"/>
          </a:p>
        </p:txBody>
      </p:sp>
      <p:pic>
        <p:nvPicPr>
          <p:cNvPr id="244" name="Google Shape;24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63" y="773550"/>
            <a:ext cx="7556876" cy="38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09" y="69801"/>
            <a:ext cx="1057592" cy="7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>
            <a:spLocks noGrp="1"/>
          </p:cNvSpPr>
          <p:nvPr>
            <p:ph type="body" idx="1"/>
          </p:nvPr>
        </p:nvSpPr>
        <p:spPr>
          <a:xfrm>
            <a:off x="311700" y="4734600"/>
            <a:ext cx="85206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Excerpt from: </a:t>
            </a:r>
            <a:r>
              <a:rPr lang="en" sz="1000" i="1"/>
              <a:t>An Indigenous Peoples’ History of the United States </a:t>
            </a:r>
            <a:r>
              <a:rPr lang="en" sz="1000"/>
              <a:t>by Roxanne Dunbar-Ortiz</a:t>
            </a:r>
            <a:endParaRPr sz="1000"/>
          </a:p>
        </p:txBody>
      </p:sp>
      <p:pic>
        <p:nvPicPr>
          <p:cNvPr id="251" name="Google Shape;2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5" y="241625"/>
            <a:ext cx="5699525" cy="444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0"/>
          <p:cNvSpPr txBox="1"/>
          <p:nvPr/>
        </p:nvSpPr>
        <p:spPr>
          <a:xfrm>
            <a:off x="5775400" y="407100"/>
            <a:ext cx="3148800" cy="4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Notice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History Analysis: </a:t>
            </a:r>
            <a:r>
              <a:rPr lang="en" sz="1600" b="1" u="sng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ontent is connected to </a:t>
            </a:r>
            <a:r>
              <a:rPr lang="en" sz="1600" b="1" u="sng"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alue and </a:t>
            </a:r>
            <a:r>
              <a:rPr lang="en" sz="1600" b="1" u="sng"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imitations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Language and Historical analysis clearly differentiated: </a:t>
            </a:r>
            <a:r>
              <a:rPr lang="en" sz="1600">
                <a:highlight>
                  <a:srgbClr val="00FFFF"/>
                </a:highlight>
                <a:latin typeface="Open Sans"/>
                <a:ea typeface="Open Sans"/>
                <a:cs typeface="Open Sans"/>
                <a:sym typeface="Open Sans"/>
              </a:rPr>
              <a:t>History analysis in </a:t>
            </a:r>
            <a:r>
              <a:rPr lang="en" sz="1600" b="1">
                <a:solidFill>
                  <a:srgbClr val="38761D"/>
                </a:solidFill>
                <a:highlight>
                  <a:srgbClr val="00FFFF"/>
                </a:highlight>
                <a:latin typeface="Open Sans"/>
                <a:ea typeface="Open Sans"/>
                <a:cs typeface="Open Sans"/>
                <a:sym typeface="Open Sans"/>
              </a:rPr>
              <a:t>green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" sz="160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LA analysis in </a:t>
            </a:r>
            <a:r>
              <a:rPr lang="en" sz="1600" b="1">
                <a:solidFill>
                  <a:srgbClr val="0000FF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blue</a:t>
            </a:r>
            <a:endParaRPr sz="1600" b="1">
              <a:solidFill>
                <a:srgbClr val="0000FF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This sample analysis is </a:t>
            </a:r>
            <a:r>
              <a:rPr lang="en" sz="1600" b="1">
                <a:latin typeface="Open Sans"/>
                <a:ea typeface="Open Sans"/>
                <a:cs typeface="Open Sans"/>
                <a:sym typeface="Open Sans"/>
              </a:rPr>
              <a:t>not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complete. (Missing other aspects of OPCVL and Language)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2"/>
          <p:cNvSpPr txBox="1">
            <a:spLocks noGrp="1"/>
          </p:cNvSpPr>
          <p:nvPr>
            <p:ph type="body" idx="1"/>
          </p:nvPr>
        </p:nvSpPr>
        <p:spPr>
          <a:xfrm>
            <a:off x="311700" y="49830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Economica"/>
                <a:ea typeface="Economica"/>
                <a:cs typeface="Economica"/>
                <a:sym typeface="Economica"/>
              </a:rPr>
              <a:t>Help with </a:t>
            </a:r>
            <a:endParaRPr sz="96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b="1">
                <a:latin typeface="Economica"/>
                <a:ea typeface="Economica"/>
                <a:cs typeface="Economica"/>
                <a:sym typeface="Economica"/>
              </a:rPr>
              <a:t>research question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3"/>
          <p:cNvSpPr txBox="1">
            <a:spLocks noGrp="1"/>
          </p:cNvSpPr>
          <p:nvPr>
            <p:ph type="title"/>
          </p:nvPr>
        </p:nvSpPr>
        <p:spPr>
          <a:xfrm>
            <a:off x="311700" y="319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Research</a:t>
            </a:r>
            <a:endParaRPr dirty="0"/>
          </a:p>
        </p:txBody>
      </p:sp>
      <p:sp>
        <p:nvSpPr>
          <p:cNvPr id="269" name="Google Shape;269;p5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2070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70" name="Google Shape;27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975" y="146752"/>
            <a:ext cx="5038032" cy="42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3"/>
          <p:cNvSpPr txBox="1"/>
          <p:nvPr/>
        </p:nvSpPr>
        <p:spPr>
          <a:xfrm>
            <a:off x="3883325" y="143475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Topic Selection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53"/>
          <p:cNvSpPr txBox="1"/>
          <p:nvPr/>
        </p:nvSpPr>
        <p:spPr>
          <a:xfrm>
            <a:off x="5881725" y="697600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Background Research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53"/>
          <p:cNvSpPr txBox="1"/>
          <p:nvPr/>
        </p:nvSpPr>
        <p:spPr>
          <a:xfrm>
            <a:off x="7105425" y="1720400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Initial Question/ Focus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53"/>
          <p:cNvSpPr txBox="1"/>
          <p:nvPr/>
        </p:nvSpPr>
        <p:spPr>
          <a:xfrm>
            <a:off x="6491200" y="2905800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Research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53"/>
          <p:cNvSpPr txBox="1"/>
          <p:nvPr/>
        </p:nvSpPr>
        <p:spPr>
          <a:xfrm>
            <a:off x="3410675" y="4253825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Focused Question</a:t>
            </a:r>
            <a:endParaRPr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3"/>
          <p:cNvSpPr txBox="1"/>
          <p:nvPr/>
        </p:nvSpPr>
        <p:spPr>
          <a:xfrm>
            <a:off x="5534725" y="3775600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3"/>
          <p:cNvSpPr txBox="1"/>
          <p:nvPr/>
        </p:nvSpPr>
        <p:spPr>
          <a:xfrm>
            <a:off x="2161675" y="3526925"/>
            <a:ext cx="1191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Research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3"/>
          <p:cNvSpPr txBox="1"/>
          <p:nvPr/>
        </p:nvSpPr>
        <p:spPr>
          <a:xfrm>
            <a:off x="1449775" y="2596813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3"/>
          <p:cNvSpPr txBox="1"/>
          <p:nvPr/>
        </p:nvSpPr>
        <p:spPr>
          <a:xfrm>
            <a:off x="1449775" y="1666725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Thesis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53"/>
          <p:cNvSpPr txBox="1"/>
          <p:nvPr/>
        </p:nvSpPr>
        <p:spPr>
          <a:xfrm>
            <a:off x="2989100" y="1225225"/>
            <a:ext cx="2185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Argument Construction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53"/>
          <p:cNvSpPr txBox="1"/>
          <p:nvPr/>
        </p:nvSpPr>
        <p:spPr>
          <a:xfrm>
            <a:off x="4422320" y="2676563"/>
            <a:ext cx="1112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Argument</a:t>
            </a:r>
            <a:endParaRPr b="1">
              <a:solidFill>
                <a:srgbClr val="00B0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53"/>
          <p:cNvSpPr txBox="1"/>
          <p:nvPr/>
        </p:nvSpPr>
        <p:spPr>
          <a:xfrm>
            <a:off x="5605025" y="1959538"/>
            <a:ext cx="927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Writing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Process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 txBox="1">
            <a:spLocks noGrp="1"/>
          </p:cNvSpPr>
          <p:nvPr>
            <p:ph type="title"/>
          </p:nvPr>
        </p:nvSpPr>
        <p:spPr>
          <a:xfrm>
            <a:off x="311700" y="319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Research</a:t>
            </a:r>
            <a:endParaRPr sz="2800" dirty="0"/>
          </a:p>
        </p:txBody>
      </p:sp>
      <p:sp>
        <p:nvSpPr>
          <p:cNvPr id="288" name="Google Shape;288;p5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2070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9" name="Google Shape;28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975" y="146752"/>
            <a:ext cx="5038032" cy="42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4"/>
          <p:cNvSpPr txBox="1"/>
          <p:nvPr/>
        </p:nvSpPr>
        <p:spPr>
          <a:xfrm>
            <a:off x="3883325" y="143475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Topic Selection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54"/>
          <p:cNvSpPr txBox="1"/>
          <p:nvPr/>
        </p:nvSpPr>
        <p:spPr>
          <a:xfrm>
            <a:off x="5881725" y="697600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Background Research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54"/>
          <p:cNvSpPr txBox="1"/>
          <p:nvPr/>
        </p:nvSpPr>
        <p:spPr>
          <a:xfrm>
            <a:off x="7105425" y="1720400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Initial Question/ Focus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54"/>
          <p:cNvSpPr txBox="1"/>
          <p:nvPr/>
        </p:nvSpPr>
        <p:spPr>
          <a:xfrm>
            <a:off x="6491200" y="2905800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Research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54"/>
          <p:cNvSpPr txBox="1"/>
          <p:nvPr/>
        </p:nvSpPr>
        <p:spPr>
          <a:xfrm>
            <a:off x="3410675" y="4253825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Focused Question</a:t>
            </a:r>
            <a:endParaRPr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54"/>
          <p:cNvSpPr txBox="1"/>
          <p:nvPr/>
        </p:nvSpPr>
        <p:spPr>
          <a:xfrm>
            <a:off x="5534725" y="3775600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54"/>
          <p:cNvSpPr txBox="1"/>
          <p:nvPr/>
        </p:nvSpPr>
        <p:spPr>
          <a:xfrm>
            <a:off x="2161675" y="3526925"/>
            <a:ext cx="1191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Research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54"/>
          <p:cNvSpPr txBox="1"/>
          <p:nvPr/>
        </p:nvSpPr>
        <p:spPr>
          <a:xfrm>
            <a:off x="1449775" y="2596813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54"/>
          <p:cNvSpPr txBox="1"/>
          <p:nvPr/>
        </p:nvSpPr>
        <p:spPr>
          <a:xfrm>
            <a:off x="1449775" y="1666725"/>
            <a:ext cx="1903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Thesis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54"/>
          <p:cNvSpPr txBox="1"/>
          <p:nvPr/>
        </p:nvSpPr>
        <p:spPr>
          <a:xfrm>
            <a:off x="2989100" y="1225225"/>
            <a:ext cx="2185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Argument Construction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54"/>
          <p:cNvSpPr txBox="1"/>
          <p:nvPr/>
        </p:nvSpPr>
        <p:spPr>
          <a:xfrm>
            <a:off x="4422320" y="2676563"/>
            <a:ext cx="1112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Argument</a:t>
            </a:r>
            <a:endParaRPr b="1">
              <a:solidFill>
                <a:srgbClr val="00B0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54"/>
          <p:cNvSpPr txBox="1"/>
          <p:nvPr/>
        </p:nvSpPr>
        <p:spPr>
          <a:xfrm>
            <a:off x="5605025" y="1959538"/>
            <a:ext cx="927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Writing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Process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54"/>
          <p:cNvSpPr/>
          <p:nvPr/>
        </p:nvSpPr>
        <p:spPr>
          <a:xfrm rot="-2900541">
            <a:off x="3232203" y="1676231"/>
            <a:ext cx="1302585" cy="2860834"/>
          </a:xfrm>
          <a:prstGeom prst="curvedLeftArrow">
            <a:avLst>
              <a:gd name="adj1" fmla="val 25000"/>
              <a:gd name="adj2" fmla="val 50000"/>
              <a:gd name="adj3" fmla="val 26314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</a:t>
            </a:r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63900" cy="3354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Initial Research Question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: How was the Freedmen's Bureau depicted by the media?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Focused Research Question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: To what extent did the negative media coverage of the Freedmen’s Bureau in Montgomery Alabama newspapers impact African American education in the city from 1865-1872?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9" name="Google Shape;30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171" y="40683"/>
            <a:ext cx="1381800" cy="13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5"/>
          <p:cNvSpPr txBox="1">
            <a:spLocks noGrp="1"/>
          </p:cNvSpPr>
          <p:nvPr>
            <p:ph type="body" idx="1"/>
          </p:nvPr>
        </p:nvSpPr>
        <p:spPr>
          <a:xfrm>
            <a:off x="4577625" y="1225225"/>
            <a:ext cx="3399600" cy="3354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Initial Research Question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: How did the media promote the modern woman of the 1920s?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Focused Research Question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: To what extent did 1920s Hollywood media challenge female stereotypes in their marketing of Clara Bow?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171" y="40683"/>
            <a:ext cx="1381800" cy="13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Focused Research Question</a:t>
            </a:r>
            <a:endParaRPr/>
          </a:p>
        </p:txBody>
      </p:sp>
      <p:sp>
        <p:nvSpPr>
          <p:cNvPr id="317" name="Google Shape;317;p5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7694100" cy="3782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AutoNum type="arabicPeriod"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Debatable: 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Frame your question in a way that it cannot be answered by timeline of facts </a:t>
            </a:r>
            <a:r>
              <a:rPr lang="en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(e.g. “What caused the Civil War”)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. Consider sentence starters: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“To what extent…”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“What is the most significant impact of…”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AutoNum type="arabicPeriod"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Specific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: You can narrow your focus in many ways. Consider: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Timeframe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Geographic Location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People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What is your research and analysis revealing to you about your topic? Consider how this connects to your language lens.</a:t>
            </a:r>
            <a:endParaRPr b="1" i="1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200" y="550388"/>
            <a:ext cx="6064099" cy="40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"/>
          <p:cNvSpPr txBox="1">
            <a:spLocks noGrp="1"/>
          </p:cNvSpPr>
          <p:nvPr>
            <p:ph type="title"/>
          </p:nvPr>
        </p:nvSpPr>
        <p:spPr>
          <a:xfrm>
            <a:off x="994800" y="1369364"/>
            <a:ext cx="7154400" cy="29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/>
              <a:t>What should my </a:t>
            </a:r>
            <a:r>
              <a:rPr lang="en" sz="7200" b="1" dirty="0"/>
              <a:t>analysis </a:t>
            </a:r>
            <a:r>
              <a:rPr lang="en" sz="7200" dirty="0"/>
              <a:t>contain?</a:t>
            </a:r>
            <a:endParaRPr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What should my analysis contain?</a:t>
            </a:r>
            <a:endParaRPr sz="4000" dirty="0"/>
          </a:p>
        </p:txBody>
      </p:sp>
      <p:sp>
        <p:nvSpPr>
          <p:cNvPr id="183" name="Google Shape;183;p4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History: </a:t>
            </a:r>
            <a:r>
              <a:rPr lang="en" sz="3600" dirty="0"/>
              <a:t>OPCVL</a:t>
            </a:r>
            <a:endParaRPr sz="3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b="1" dirty="0"/>
              <a:t>Language Arts: </a:t>
            </a:r>
            <a:r>
              <a:rPr lang="en" sz="3600" dirty="0" smtClean="0"/>
              <a:t>Rhetoric (the effect of persuasive speaking or writing)</a:t>
            </a:r>
            <a:endParaRPr sz="3600" dirty="0"/>
          </a:p>
        </p:txBody>
      </p:sp>
      <p:pic>
        <p:nvPicPr>
          <p:cNvPr id="184" name="Google Shape;1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7624" y="3379696"/>
            <a:ext cx="1624676" cy="144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Analysis</a:t>
            </a:r>
            <a:endParaRPr/>
          </a:p>
        </p:txBody>
      </p:sp>
      <p:sp>
        <p:nvSpPr>
          <p:cNvPr id="190" name="Google Shape;190;p4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latin typeface="Century Gothic"/>
                <a:ea typeface="Century Gothic"/>
                <a:cs typeface="Century Gothic"/>
                <a:sym typeface="Century Gothic"/>
              </a:rPr>
              <a:t>Please see OPCVL handout</a:t>
            </a:r>
            <a:r>
              <a:rPr lang="en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520700">
              <a:lnSpc>
                <a:spcPct val="90000"/>
              </a:lnSpc>
              <a:buSzPts val="1100"/>
            </a:pPr>
            <a:r>
              <a:rPr lang="en" i="1" dirty="0" smtClean="0">
                <a:latin typeface="Century Gothic"/>
                <a:ea typeface="Century Gothic"/>
                <a:cs typeface="Century Gothic"/>
                <a:sym typeface="Century Gothic"/>
              </a:rPr>
              <a:t>There will be additional resources on the website as well!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Hint: Do this step </a:t>
            </a:r>
            <a:r>
              <a:rPr lang="en" b="1" u="sng" dirty="0">
                <a:solidFill>
                  <a:srgbClr val="FF0000"/>
                </a:solidFill>
              </a:rPr>
              <a:t>before </a:t>
            </a:r>
            <a:r>
              <a:rPr lang="en" b="1" dirty="0">
                <a:solidFill>
                  <a:srgbClr val="FF0000"/>
                </a:solidFill>
              </a:rPr>
              <a:t>you look for rhetoric.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91" name="Google Shape;1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367" y="132417"/>
            <a:ext cx="776250" cy="7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Analysis: Rhetoric</a:t>
            </a:r>
            <a:endParaRPr/>
          </a:p>
        </p:txBody>
      </p:sp>
      <p:sp>
        <p:nvSpPr>
          <p:cNvPr id="197" name="Google Shape;197;p43"/>
          <p:cNvSpPr txBox="1">
            <a:spLocks noGrp="1"/>
          </p:cNvSpPr>
          <p:nvPr>
            <p:ph type="body" idx="1"/>
          </p:nvPr>
        </p:nvSpPr>
        <p:spPr>
          <a:xfrm>
            <a:off x="245075" y="1225225"/>
            <a:ext cx="7807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entury Gothic"/>
                <a:ea typeface="Century Gothic"/>
                <a:cs typeface="Century Gothic"/>
                <a:sym typeface="Century Gothic"/>
              </a:rPr>
              <a:t>Identifying </a:t>
            </a:r>
            <a:r>
              <a:rPr lang="en" sz="2400" dirty="0">
                <a:latin typeface="Century Gothic"/>
                <a:ea typeface="Century Gothic"/>
                <a:cs typeface="Century Gothic"/>
                <a:sym typeface="Century Gothic"/>
              </a:rPr>
              <a:t>elements of rhetoric and persuasion for each source.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 i="1" dirty="0">
                <a:latin typeface="Century Gothic"/>
                <a:ea typeface="Century Gothic"/>
                <a:cs typeface="Century Gothic"/>
                <a:sym typeface="Century Gothic"/>
              </a:rPr>
              <a:t>Can include</a:t>
            </a:r>
            <a:r>
              <a:rPr lang="en" sz="2300" dirty="0">
                <a:latin typeface="Century Gothic"/>
                <a:ea typeface="Century Gothic"/>
                <a:cs typeface="Century Gothic"/>
                <a:sym typeface="Century Gothic"/>
              </a:rPr>
              <a:t>...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3600" lvl="2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2100" dirty="0">
                <a:latin typeface="Century Gothic"/>
                <a:ea typeface="Century Gothic"/>
                <a:cs typeface="Century Gothic"/>
                <a:sym typeface="Century Gothic"/>
              </a:rPr>
              <a:t>Elements of the Rhetorical Situation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3600" lvl="2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2100" dirty="0">
                <a:latin typeface="Century Gothic"/>
                <a:ea typeface="Century Gothic"/>
                <a:cs typeface="Century Gothic"/>
                <a:sym typeface="Century Gothic"/>
              </a:rPr>
              <a:t>Persuasive/propaganda techniques 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3600" lvl="2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2100" dirty="0">
                <a:latin typeface="Century Gothic"/>
                <a:ea typeface="Century Gothic"/>
                <a:cs typeface="Century Gothic"/>
                <a:sym typeface="Century Gothic"/>
              </a:rPr>
              <a:t>Some other </a:t>
            </a:r>
            <a:r>
              <a:rPr lang="en" sz="2100" b="1" dirty="0">
                <a:latin typeface="Century Gothic"/>
                <a:ea typeface="Century Gothic"/>
                <a:cs typeface="Century Gothic"/>
                <a:sym typeface="Century Gothic"/>
              </a:rPr>
              <a:t>language technique</a:t>
            </a:r>
            <a:r>
              <a:rPr lang="en" sz="2100" dirty="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3600" lvl="2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entury Gothic"/>
              <a:buChar char="•"/>
            </a:pPr>
            <a:r>
              <a:rPr lang="en" sz="2100" dirty="0">
                <a:latin typeface="Century Gothic"/>
                <a:ea typeface="Century Gothic"/>
                <a:cs typeface="Century Gothic"/>
                <a:sym typeface="Century Gothic"/>
              </a:rPr>
              <a:t>Structure</a:t>
            </a:r>
            <a:endParaRPr sz="2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198" name="Google Shape;1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367" y="132417"/>
            <a:ext cx="776250" cy="7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3247" y="2003403"/>
            <a:ext cx="3030071" cy="257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Analysis</a:t>
            </a:r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3346500" cy="379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entury Gothic"/>
                <a:ea typeface="Century Gothic"/>
                <a:cs typeface="Century Gothic"/>
                <a:sym typeface="Century Gothic"/>
              </a:rPr>
              <a:t>LA:</a:t>
            </a:r>
            <a:endParaRPr sz="3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Century Gothic"/>
                <a:ea typeface="Century Gothic"/>
                <a:cs typeface="Century Gothic"/>
                <a:sym typeface="Century Gothic"/>
              </a:rPr>
              <a:t>Explain effect.</a:t>
            </a:r>
            <a:endParaRPr sz="2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</a:t>
            </a:r>
            <a:r>
              <a:rPr lang="en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this develop a rhetorical appeal to serve purpose?</a:t>
            </a:r>
            <a:endParaRPr sz="2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Hint: Think about how the words/images in your source connect to your language lens.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1"/>
          </p:nvPr>
        </p:nvSpPr>
        <p:spPr>
          <a:xfrm>
            <a:off x="3658200" y="1147225"/>
            <a:ext cx="5352000" cy="379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entury Gothic"/>
                <a:ea typeface="Century Gothic"/>
                <a:cs typeface="Century Gothic"/>
                <a:sym typeface="Century Gothic"/>
              </a:rPr>
              <a:t>SS: </a:t>
            </a:r>
            <a:endParaRPr sz="3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Century Gothic"/>
                <a:ea typeface="Century Gothic"/>
                <a:cs typeface="Century Gothic"/>
                <a:sym typeface="Century Gothic"/>
              </a:rPr>
              <a:t>Explain value and limitations.</a:t>
            </a: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can we learn about history from this document and what is missing?</a:t>
            </a:r>
            <a:endParaRPr sz="2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Hint: Notes on Limitations that only discuss bias of origin is standard.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367" y="132417"/>
            <a:ext cx="776250" cy="7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Ways you can share your </a:t>
            </a:r>
            <a:r>
              <a:rPr lang="en" sz="3600" dirty="0" smtClean="0"/>
              <a:t>analysis:</a:t>
            </a:r>
            <a:endParaRPr sz="3600" dirty="0"/>
          </a:p>
        </p:txBody>
      </p:sp>
      <p:sp>
        <p:nvSpPr>
          <p:cNvPr id="213" name="Google Shape;213;p4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You can annotate right on your excerpts. </a:t>
            </a:r>
            <a:r>
              <a:rPr lang="en-US" i="1" dirty="0" smtClean="0"/>
              <a:t>M</a:t>
            </a:r>
            <a:r>
              <a:rPr lang="en" i="1" dirty="0" smtClean="0"/>
              <a:t>ake your margins bigger for more room to write and annotate. </a:t>
            </a:r>
            <a:endParaRPr i="1"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</a:pPr>
            <a:r>
              <a:rPr lang="en" dirty="0"/>
              <a:t>Recommended because easier and adds clarity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</a:pPr>
            <a:r>
              <a:rPr lang="en" dirty="0"/>
              <a:t>Consider completing </a:t>
            </a:r>
            <a:r>
              <a:rPr lang="en" dirty="0">
                <a:highlight>
                  <a:srgbClr val="FFFF00"/>
                </a:highlight>
              </a:rPr>
              <a:t>LA </a:t>
            </a:r>
            <a:r>
              <a:rPr lang="en" dirty="0"/>
              <a:t>&amp; </a:t>
            </a:r>
            <a:r>
              <a:rPr lang="en" dirty="0">
                <a:highlight>
                  <a:srgbClr val="00FFFF"/>
                </a:highlight>
              </a:rPr>
              <a:t>SS</a:t>
            </a:r>
            <a:r>
              <a:rPr lang="en" dirty="0"/>
              <a:t> annotations separately. (print excerpt 2 times)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</a:pPr>
            <a:r>
              <a:rPr lang="en" dirty="0"/>
              <a:t>At a </a:t>
            </a:r>
            <a:r>
              <a:rPr lang="en" b="1" u="sng" dirty="0"/>
              <a:t>minimum</a:t>
            </a:r>
            <a:r>
              <a:rPr lang="en" dirty="0"/>
              <a:t>, color code </a:t>
            </a:r>
            <a:r>
              <a:rPr lang="en" dirty="0">
                <a:highlight>
                  <a:srgbClr val="FFFF00"/>
                </a:highlight>
              </a:rPr>
              <a:t>LA </a:t>
            </a:r>
            <a:r>
              <a:rPr lang="en" dirty="0"/>
              <a:t>&amp; </a:t>
            </a:r>
            <a:r>
              <a:rPr lang="en" dirty="0">
                <a:highlight>
                  <a:srgbClr val="00FFFF"/>
                </a:highlight>
              </a:rPr>
              <a:t>SS</a:t>
            </a:r>
            <a:r>
              <a:rPr lang="en" dirty="0"/>
              <a:t> annotations for easy viewing.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You can write bullet points under your excerpts.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</a:pPr>
            <a:r>
              <a:rPr lang="en" dirty="0"/>
              <a:t>Harder because you must clearly specify where in the source you are getting your idea from.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Have another idea? Let us know.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You must </a:t>
            </a:r>
            <a:r>
              <a:rPr lang="en" b="1" u="sng" dirty="0">
                <a:solidFill>
                  <a:srgbClr val="FF0000"/>
                </a:solidFill>
              </a:rPr>
              <a:t>clearly distinguish </a:t>
            </a:r>
            <a:r>
              <a:rPr lang="en" b="1" dirty="0">
                <a:solidFill>
                  <a:srgbClr val="FF0000"/>
                </a:solidFill>
              </a:rPr>
              <a:t>between </a:t>
            </a:r>
            <a:r>
              <a:rPr lang="en" b="1" dirty="0">
                <a:solidFill>
                  <a:srgbClr val="FF0000"/>
                </a:solidFill>
                <a:highlight>
                  <a:srgbClr val="FFFF00"/>
                </a:highlight>
              </a:rPr>
              <a:t>LA </a:t>
            </a:r>
            <a:r>
              <a:rPr lang="en" b="1" dirty="0">
                <a:solidFill>
                  <a:srgbClr val="FF0000"/>
                </a:solidFill>
              </a:rPr>
              <a:t>&amp; </a:t>
            </a:r>
            <a:r>
              <a:rPr lang="en" b="1" dirty="0">
                <a:solidFill>
                  <a:srgbClr val="FF0000"/>
                </a:solidFill>
                <a:highlight>
                  <a:srgbClr val="00FFFF"/>
                </a:highlight>
              </a:rPr>
              <a:t>SS</a:t>
            </a:r>
            <a:r>
              <a:rPr lang="en" b="1" dirty="0">
                <a:solidFill>
                  <a:srgbClr val="FF0000"/>
                </a:solidFill>
              </a:rPr>
              <a:t> analysis.</a:t>
            </a:r>
            <a:endParaRPr dirty="0"/>
          </a:p>
        </p:txBody>
      </p:sp>
      <p:pic>
        <p:nvPicPr>
          <p:cNvPr id="214" name="Google Shape;2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367" y="132417"/>
            <a:ext cx="776250" cy="7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Rubric</a:t>
            </a:r>
            <a:endParaRPr/>
          </a:p>
        </p:txBody>
      </p:sp>
      <p:sp>
        <p:nvSpPr>
          <p:cNvPr id="220" name="Google Shape;220;p4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Read through “Standard” and “Exceeds Standard”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Highlight key words.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What do you notice?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 dirty="0"/>
              <a:t>What makes the difference from one level to the next</a:t>
            </a:r>
            <a:r>
              <a:rPr lang="en" dirty="0" smtClean="0"/>
              <a:t>?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endParaRPr lang="en" dirty="0"/>
          </a:p>
          <a:p>
            <a:pPr marL="114300" lvl="0" indent="0" algn="l" rtl="0"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" b="1" i="1" dirty="0" smtClean="0"/>
              <a:t>*Don’t forget you </a:t>
            </a:r>
            <a:r>
              <a:rPr lang="en" b="1" dirty="0" smtClean="0"/>
              <a:t>MUST </a:t>
            </a:r>
            <a:r>
              <a:rPr lang="en" b="1" i="1" dirty="0" smtClean="0"/>
              <a:t>have a work cited page!</a:t>
            </a:r>
            <a:endParaRPr b="1" i="1" dirty="0"/>
          </a:p>
        </p:txBody>
      </p:sp>
      <p:pic>
        <p:nvPicPr>
          <p:cNvPr id="221" name="Google Shape;2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824" y="69799"/>
            <a:ext cx="2352275" cy="15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this a score on the rubric:</a:t>
            </a:r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body" idx="1"/>
          </p:nvPr>
        </p:nvSpPr>
        <p:spPr>
          <a:xfrm>
            <a:off x="311700" y="4170275"/>
            <a:ext cx="85206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Excerpt from: </a:t>
            </a:r>
            <a:r>
              <a:rPr lang="en" sz="1000" i="1"/>
              <a:t>An Indigenous Peoples’ History of the United States </a:t>
            </a:r>
            <a:r>
              <a:rPr lang="en" sz="1000"/>
              <a:t>by Roxanne Dunbar-Ortiz</a:t>
            </a:r>
            <a:endParaRPr sz="1000"/>
          </a:p>
        </p:txBody>
      </p:sp>
      <p:pic>
        <p:nvPicPr>
          <p:cNvPr id="228" name="Google Shape;2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8834"/>
            <a:ext cx="9144001" cy="24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4302" y="69802"/>
            <a:ext cx="1073800" cy="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672</Words>
  <Application>Microsoft Office PowerPoint</Application>
  <PresentationFormat>On-screen Show (16:9)</PresentationFormat>
  <Paragraphs>107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Average</vt:lpstr>
      <vt:lpstr>Century Gothic</vt:lpstr>
      <vt:lpstr>Economica</vt:lpstr>
      <vt:lpstr>Open Sans</vt:lpstr>
      <vt:lpstr>Oswald</vt:lpstr>
      <vt:lpstr>Simple Light</vt:lpstr>
      <vt:lpstr>slate</vt:lpstr>
      <vt:lpstr>Luxe</vt:lpstr>
      <vt:lpstr>Integrated Research Presentation 11th Grade Semester One </vt:lpstr>
      <vt:lpstr>What should my analysis contain?</vt:lpstr>
      <vt:lpstr>What should my analysis contain?</vt:lpstr>
      <vt:lpstr>History Analysis</vt:lpstr>
      <vt:lpstr>Language Analysis: Rhetoric</vt:lpstr>
      <vt:lpstr>Strong Analysis</vt:lpstr>
      <vt:lpstr>Ways you can share your analysis:</vt:lpstr>
      <vt:lpstr>Rubric</vt:lpstr>
      <vt:lpstr>Give this a score on the rubric:</vt:lpstr>
      <vt:lpstr>Give this a score on the rubric:</vt:lpstr>
      <vt:lpstr>Give this a score on the rubric:</vt:lpstr>
      <vt:lpstr>PowerPoint Presentation</vt:lpstr>
      <vt:lpstr>PowerPoint Presentation</vt:lpstr>
      <vt:lpstr>Research</vt:lpstr>
      <vt:lpstr>Research</vt:lpstr>
      <vt:lpstr>Research Question</vt:lpstr>
      <vt:lpstr>Focused Research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Research Presentation 11th Grade Semester One</dc:title>
  <dc:creator>Magee, Kara</dc:creator>
  <cp:lastModifiedBy>Magee, Kara</cp:lastModifiedBy>
  <cp:revision>3</cp:revision>
  <dcterms:modified xsi:type="dcterms:W3CDTF">2019-12-19T15:30:43Z</dcterms:modified>
</cp:coreProperties>
</file>