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68" r:id="rId2"/>
    <p:sldId id="269" r:id="rId3"/>
    <p:sldId id="270" r:id="rId4"/>
    <p:sldId id="271" r:id="rId5"/>
    <p:sldId id="272" r:id="rId6"/>
    <p:sldId id="280" r:id="rId7"/>
    <p:sldId id="291" r:id="rId8"/>
    <p:sldId id="278" r:id="rId9"/>
    <p:sldId id="300" r:id="rId10"/>
    <p:sldId id="299" r:id="rId11"/>
    <p:sldId id="298" r:id="rId12"/>
    <p:sldId id="296" r:id="rId13"/>
    <p:sldId id="294" r:id="rId14"/>
    <p:sldId id="301" r:id="rId15"/>
    <p:sldId id="303" r:id="rId16"/>
    <p:sldId id="30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8BC18B-5837-38C5-C7EC-0C24A7EDA40B}" v="923" dt="2019-11-27T17:24:16.276"/>
    <p1510:client id="{09BA1AFA-CCDE-4DC0-AED7-742484D19D26}" v="8" dt="2019-12-02T16:03:48.653"/>
    <p1510:client id="{1B8BFA13-B9C2-1D96-07C2-408A641664F6}" v="404" dt="2019-12-02T18:34:29.161"/>
    <p1510:client id="{2334FA8B-CB82-87A9-30CC-4C41AA488554}" v="474" dt="2019-12-03T04:34:08.001"/>
    <p1510:client id="{2E62A342-DE35-1079-720F-3D2CF850C6B1}" v="132" dt="2019-11-25T20:10:43.151"/>
    <p1510:client id="{3D2FC1F9-944E-B07A-7521-26B6BD85629C}" v="439" dt="2019-11-26T20:54:46.343"/>
    <p1510:client id="{45A1DD4C-C1AB-BDEC-AC12-A07AB70225BE}" v="584" dt="2019-12-02T21:40:24.650"/>
    <p1510:client id="{4E29891F-0D8F-FBD5-3B64-CAFF07FE2DE2}" v="33" dt="2019-11-25T17:19:32.372"/>
    <p1510:client id="{5C552DEE-0C17-683E-20B1-57AF5A5AE71E}" v="54" dt="2019-12-03T18:02:18.458"/>
    <p1510:client id="{62FCED23-0D3D-4CB3-DB5A-0F91F6234B65}" v="1001" dt="2019-11-25T02:50:01.762"/>
    <p1510:client id="{69C22AF5-A9B3-D744-C558-37709E9A408F}" v="1725" dt="2019-12-03T16:55:18.468"/>
    <p1510:client id="{6CC88BCF-D4C0-AEEE-7221-5898AC7D821F}" v="592" dt="2019-12-03T21:26:18.149"/>
    <p1510:client id="{70593A54-49D1-C9A7-932A-AB2B45E9D0E6}" v="299" dt="2019-12-02T20:49:06.927"/>
    <p1510:client id="{7B596828-5AC2-8311-1615-D6956D5F3895}" v="1435" dt="2019-11-27T17:48:23.658"/>
    <p1510:client id="{A14066D9-C778-F491-3333-41604BB2B53C}" v="915" dt="2019-11-22T20:53:09.673"/>
    <p1510:client id="{A611BF5D-FF25-1C86-B8DE-8BD440D1D953}" v="653" dt="2019-11-22T23:31:00.613"/>
    <p1510:client id="{A65995C8-D904-6C3F-97B0-C55A63B7D79F}" v="237" dt="2019-11-26T19:29:53.392"/>
    <p1510:client id="{AD38BF9D-74AB-5F88-F894-19A99F962DA7}" v="801" dt="2019-11-26T00:37:51.541"/>
    <p1510:client id="{ADDD16E7-95F6-6225-8449-D427D00CDA12}" v="460" dt="2019-11-26T22:11:53.552"/>
    <p1510:client id="{C38363FF-D3B5-3861-6F4C-09AA85EAE258}" v="210" dt="2019-11-22T18:40:15.376"/>
    <p1510:client id="{ED1507B2-9AC1-CE22-6FB0-356EA95827DD}" v="21" dt="2019-12-04T17:44:13.388"/>
    <p1510:client id="{F8739EF2-EF27-DE8E-42EB-237F96029E9D}" v="917" dt="2019-11-25T18:39:47.169"/>
    <p1510:client id="{FB01A386-B193-4587-4D24-5C1497DC293A}" v="43" dt="2019-12-01T23:54:15.0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3E180D-913C-4FED-B037-A94BD979076B}" type="datetimeFigureOut">
              <a:rPr lang="en-US" smtClean="0"/>
              <a:t>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6519F5-9DE1-44D6-B859-41291F6519D4}" type="slidenum">
              <a:rPr lang="en-US" smtClean="0"/>
              <a:t>‹#›</a:t>
            </a:fld>
            <a:endParaRPr lang="en-US"/>
          </a:p>
        </p:txBody>
      </p:sp>
    </p:spTree>
    <p:extLst>
      <p:ext uri="{BB962C8B-B14F-4D97-AF65-F5344CB8AC3E}">
        <p14:creationId xmlns:p14="http://schemas.microsoft.com/office/powerpoint/2010/main" val="3908864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12/4/2019</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11451664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598A19-B9D6-4696-A74D-9FEF900C8B6A}" type="datetimeFigureOut">
              <a:rPr lang="en-US" dirty="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0439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05100-39B0-4914-BBD6-34F267582565}" type="datetimeFigureOut">
              <a:rPr lang="en-US" dirty="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120616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9EF837-FEDB-44F2-8FB5-4F56FC548A33}" type="datetimeFigureOut">
              <a:rPr lang="en-US" dirty="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7577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12/4/2019</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864353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FBB33F-FEF5-4E73-A5F9-307689FE77C6}" type="datetimeFigureOut">
              <a:rPr lang="en-US" dirty="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45891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4B5FA4-F0B8-4D71-BC92-932E3A1502F8}" type="datetimeFigureOut">
              <a:rPr lang="en-US" dirty="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938384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D89F80-C2CE-4D6A-80E4-D3515AD92BC6}" type="datetimeFigureOut">
              <a:rPr lang="en-US" dirty="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710395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53964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12/4/2019</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32564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12/4/2019</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2171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12/4/2019</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42241397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99B4-D3F7-454E-A64F-AE613FB1C1C3}"/>
              </a:ext>
            </a:extLst>
          </p:cNvPr>
          <p:cNvSpPr>
            <a:spLocks noGrp="1"/>
          </p:cNvSpPr>
          <p:nvPr>
            <p:ph type="title"/>
          </p:nvPr>
        </p:nvSpPr>
        <p:spPr/>
        <p:txBody>
          <a:bodyPr/>
          <a:lstStyle/>
          <a:p>
            <a:r>
              <a:rPr lang="en-US"/>
              <a:t>Annotated Bibliographies</a:t>
            </a:r>
          </a:p>
        </p:txBody>
      </p:sp>
      <p:sp>
        <p:nvSpPr>
          <p:cNvPr id="3" name="Content Placeholder 2">
            <a:extLst>
              <a:ext uri="{FF2B5EF4-FFF2-40B4-BE49-F238E27FC236}">
                <a16:creationId xmlns:a16="http://schemas.microsoft.com/office/drawing/2014/main" id="{AFF99744-E97F-4AD6-B40D-007589DA946F}"/>
              </a:ext>
            </a:extLst>
          </p:cNvPr>
          <p:cNvSpPr>
            <a:spLocks noGrp="1"/>
          </p:cNvSpPr>
          <p:nvPr>
            <p:ph idx="1"/>
          </p:nvPr>
        </p:nvSpPr>
        <p:spPr>
          <a:xfrm>
            <a:off x="1066800" y="2103120"/>
            <a:ext cx="10058400" cy="3725732"/>
          </a:xfrm>
        </p:spPr>
        <p:txBody>
          <a:bodyPr vert="horz" lIns="91440" tIns="45720" rIns="91440" bIns="45720" rtlCol="0" anchor="t">
            <a:noAutofit/>
          </a:bodyPr>
          <a:lstStyle/>
          <a:p>
            <a:pPr marL="0" indent="0">
              <a:buNone/>
            </a:pPr>
            <a:r>
              <a:rPr lang="en-US" sz="3200">
                <a:ea typeface="+mn-lt"/>
                <a:cs typeface="+mn-lt"/>
              </a:rPr>
              <a:t>Annotated Bibliography- a list of sources that includes a summary and/or an evaluation of each source. </a:t>
            </a:r>
          </a:p>
          <a:p>
            <a:pPr marL="0" indent="0">
              <a:buNone/>
            </a:pPr>
            <a:endParaRPr lang="en-US" sz="3200"/>
          </a:p>
          <a:p>
            <a:pPr marL="0" indent="0">
              <a:buNone/>
            </a:pPr>
            <a:r>
              <a:rPr lang="en-US" sz="3200"/>
              <a:t>For this project:</a:t>
            </a:r>
          </a:p>
          <a:p>
            <a:pPr marL="0" indent="0">
              <a:buNone/>
            </a:pPr>
            <a:r>
              <a:rPr lang="en-US" sz="3200"/>
              <a:t>- 5 sources w/ MLA citation</a:t>
            </a:r>
            <a:br>
              <a:rPr lang="en-US" sz="3200"/>
            </a:br>
            <a:r>
              <a:rPr lang="en-US" sz="3200"/>
              <a:t>- Each with a paragraph of annotation (Summary, evaluation, reflection of application)</a:t>
            </a:r>
          </a:p>
          <a:p>
            <a:pPr marL="0" indent="0">
              <a:buNone/>
            </a:pPr>
            <a:endParaRPr lang="en-US" sz="3200"/>
          </a:p>
          <a:p>
            <a:endParaRPr lang="en-US"/>
          </a:p>
        </p:txBody>
      </p:sp>
    </p:spTree>
    <p:extLst>
      <p:ext uri="{BB962C8B-B14F-4D97-AF65-F5344CB8AC3E}">
        <p14:creationId xmlns:p14="http://schemas.microsoft.com/office/powerpoint/2010/main" val="261162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71896"/>
            <a:ext cx="10058400" cy="5165766"/>
          </a:xfrm>
        </p:spPr>
        <p:txBody>
          <a:bodyPr>
            <a:normAutofit/>
          </a:bodyPr>
          <a:lstStyle/>
          <a:p>
            <a:pPr algn="ctr"/>
            <a:r>
              <a:rPr lang="en-US" sz="6600" b="1" dirty="0" smtClean="0">
                <a:solidFill>
                  <a:srgbClr val="0070C0"/>
                </a:solidFill>
              </a:rPr>
              <a:t>Alright, let’s look at a few examples of various types of responses.</a:t>
            </a:r>
            <a:r>
              <a:rPr lang="en-US" b="1" dirty="0" smtClean="0"/>
              <a:t/>
            </a:r>
            <a:br>
              <a:rPr lang="en-US" b="1" dirty="0" smtClean="0"/>
            </a:br>
            <a:r>
              <a:rPr lang="en-US" b="1" dirty="0"/>
              <a:t/>
            </a:r>
            <a:br>
              <a:rPr lang="en-US" b="1" dirty="0"/>
            </a:br>
            <a:r>
              <a:rPr lang="en-US" i="1" dirty="0" smtClean="0"/>
              <a:t>Examine each to see what may be weak and/or what may be strong about the analysis. </a:t>
            </a:r>
            <a:endParaRPr lang="en-US" i="1" dirty="0"/>
          </a:p>
        </p:txBody>
      </p:sp>
    </p:spTree>
    <p:extLst>
      <p:ext uri="{BB962C8B-B14F-4D97-AF65-F5344CB8AC3E}">
        <p14:creationId xmlns:p14="http://schemas.microsoft.com/office/powerpoint/2010/main" val="1682257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rgbClr val="0070C0"/>
                </a:solidFill>
              </a:rPr>
              <a:t>Examine the analysis of sources below:</a:t>
            </a:r>
            <a:endParaRPr lang="en-US" u="sng" dirty="0">
              <a:solidFill>
                <a:srgbClr val="0070C0"/>
              </a:solidFill>
            </a:endParaRPr>
          </a:p>
        </p:txBody>
      </p:sp>
      <p:sp>
        <p:nvSpPr>
          <p:cNvPr id="3" name="Content Placeholder 2"/>
          <p:cNvSpPr>
            <a:spLocks noGrp="1"/>
          </p:cNvSpPr>
          <p:nvPr>
            <p:ph idx="1"/>
          </p:nvPr>
        </p:nvSpPr>
        <p:spPr>
          <a:xfrm>
            <a:off x="1066800" y="1889365"/>
            <a:ext cx="10058400" cy="3931920"/>
          </a:xfrm>
        </p:spPr>
        <p:txBody>
          <a:bodyPr/>
          <a:lstStyle/>
          <a:p>
            <a:r>
              <a:rPr lang="en-US" sz="2800" dirty="0" smtClean="0"/>
              <a:t>….This source has lots of examples from different events.</a:t>
            </a:r>
          </a:p>
          <a:p>
            <a:r>
              <a:rPr lang="en-US" sz="2800" dirty="0" smtClean="0"/>
              <a:t>….It’s reliable because its from a .org site.</a:t>
            </a:r>
          </a:p>
          <a:p>
            <a:r>
              <a:rPr lang="en-US" sz="2800" dirty="0" smtClean="0"/>
              <a:t>….It is reliable because it has an author and is from a database.</a:t>
            </a:r>
          </a:p>
          <a:p>
            <a:r>
              <a:rPr lang="en-US" sz="2800" dirty="0" smtClean="0"/>
              <a:t>….It is reliable because it was published not to long ago. </a:t>
            </a:r>
          </a:p>
          <a:p>
            <a:r>
              <a:rPr lang="en-US" sz="2800" dirty="0" smtClean="0"/>
              <a:t>….It good source. Lot of info. </a:t>
            </a:r>
          </a:p>
          <a:p>
            <a:r>
              <a:rPr lang="en-US" sz="2800" dirty="0" smtClean="0"/>
              <a:t>….I found this…</a:t>
            </a:r>
          </a:p>
          <a:p>
            <a:endParaRPr lang="en-US" dirty="0" smtClean="0"/>
          </a:p>
          <a:p>
            <a:endParaRPr lang="en-US" dirty="0" smtClean="0"/>
          </a:p>
          <a:p>
            <a:endParaRPr lang="en-US" dirty="0" smtClean="0"/>
          </a:p>
          <a:p>
            <a:endParaRPr lang="en-US" dirty="0"/>
          </a:p>
        </p:txBody>
      </p:sp>
      <p:sp>
        <p:nvSpPr>
          <p:cNvPr id="4" name="Title 1"/>
          <p:cNvSpPr txBox="1">
            <a:spLocks/>
          </p:cNvSpPr>
          <p:nvPr/>
        </p:nvSpPr>
        <p:spPr>
          <a:xfrm>
            <a:off x="957943" y="4951358"/>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algn="ctr"/>
            <a:r>
              <a:rPr lang="en-US" b="1" dirty="0" smtClean="0">
                <a:solidFill>
                  <a:srgbClr val="0070C0"/>
                </a:solidFill>
              </a:rPr>
              <a:t>What did we notice? </a:t>
            </a:r>
            <a:endParaRPr lang="en-US" b="1" dirty="0">
              <a:solidFill>
                <a:srgbClr val="0070C0"/>
              </a:solidFill>
            </a:endParaRPr>
          </a:p>
        </p:txBody>
      </p:sp>
    </p:spTree>
    <p:extLst>
      <p:ext uri="{BB962C8B-B14F-4D97-AF65-F5344CB8AC3E}">
        <p14:creationId xmlns:p14="http://schemas.microsoft.com/office/powerpoint/2010/main" val="2457160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0070C0"/>
                </a:solidFill>
              </a:rPr>
              <a:t>Examine the analysis of sources below:</a:t>
            </a:r>
            <a:endParaRPr lang="en-US" dirty="0">
              <a:solidFill>
                <a:srgbClr val="0070C0"/>
              </a:solidFill>
            </a:endParaRPr>
          </a:p>
        </p:txBody>
      </p:sp>
      <p:sp>
        <p:nvSpPr>
          <p:cNvPr id="3" name="Content Placeholder 2"/>
          <p:cNvSpPr>
            <a:spLocks noGrp="1"/>
          </p:cNvSpPr>
          <p:nvPr>
            <p:ph idx="1"/>
          </p:nvPr>
        </p:nvSpPr>
        <p:spPr>
          <a:xfrm>
            <a:off x="1066800" y="1823991"/>
            <a:ext cx="10058400" cy="3931920"/>
          </a:xfrm>
        </p:spPr>
        <p:txBody>
          <a:bodyPr>
            <a:normAutofit/>
          </a:bodyPr>
          <a:lstStyle/>
          <a:p>
            <a:r>
              <a:rPr lang="en-US" sz="2400" dirty="0" smtClean="0"/>
              <a:t>…This source is reliable because the author is a distinguished professor from the University of Massachusetts and his article was published in a reliable online accredited journal within the past five years. </a:t>
            </a:r>
          </a:p>
          <a:p>
            <a:r>
              <a:rPr lang="en-US" sz="2400" dirty="0" smtClean="0"/>
              <a:t>….This article further expanded on aspects of the Argentinian Genocide such as the hardships faced by the indigenous people of Argentina and the reasons why Roca, specifically, believed genocide to be a necessary and valid action. </a:t>
            </a:r>
          </a:p>
          <a:p>
            <a:r>
              <a:rPr lang="en-US" sz="2400" dirty="0" smtClean="0"/>
              <a:t>….This source provides useful tools for the reader to grasp a better understanding of the context through the use of visual political and topographical graphs, tables, and statistics.</a:t>
            </a:r>
            <a:endParaRPr lang="en-US" sz="2400" dirty="0"/>
          </a:p>
        </p:txBody>
      </p:sp>
      <p:sp>
        <p:nvSpPr>
          <p:cNvPr id="6" name="Title 1"/>
          <p:cNvSpPr txBox="1">
            <a:spLocks/>
          </p:cNvSpPr>
          <p:nvPr/>
        </p:nvSpPr>
        <p:spPr>
          <a:xfrm>
            <a:off x="934193" y="534324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algn="ctr"/>
            <a:r>
              <a:rPr lang="en-US" b="1" dirty="0" smtClean="0">
                <a:solidFill>
                  <a:srgbClr val="0070C0"/>
                </a:solidFill>
              </a:rPr>
              <a:t>What did we notice? </a:t>
            </a:r>
            <a:endParaRPr lang="en-US" b="1" dirty="0">
              <a:solidFill>
                <a:srgbClr val="0070C0"/>
              </a:solidFill>
            </a:endParaRPr>
          </a:p>
        </p:txBody>
      </p:sp>
    </p:spTree>
    <p:extLst>
      <p:ext uri="{BB962C8B-B14F-4D97-AF65-F5344CB8AC3E}">
        <p14:creationId xmlns:p14="http://schemas.microsoft.com/office/powerpoint/2010/main" val="147954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solidFill>
                  <a:srgbClr val="0070C0"/>
                </a:solidFill>
              </a:rPr>
              <a:t>A few pointers from Ms. Magee &amp; Ms. Bassett</a:t>
            </a:r>
            <a:endParaRPr lang="en-US" sz="4000" u="sng" dirty="0">
              <a:solidFill>
                <a:srgbClr val="0070C0"/>
              </a:solidFill>
            </a:endParaRPr>
          </a:p>
        </p:txBody>
      </p:sp>
      <p:sp>
        <p:nvSpPr>
          <p:cNvPr id="3" name="Content Placeholder 2"/>
          <p:cNvSpPr>
            <a:spLocks noGrp="1"/>
          </p:cNvSpPr>
          <p:nvPr>
            <p:ph idx="1"/>
          </p:nvPr>
        </p:nvSpPr>
        <p:spPr/>
        <p:txBody>
          <a:bodyPr/>
          <a:lstStyle/>
          <a:p>
            <a:pPr marL="0" indent="0">
              <a:buNone/>
            </a:pPr>
            <a:r>
              <a:rPr lang="en-US" sz="2800" b="1" dirty="0" smtClean="0"/>
              <a:t>When you are summarizing and evaluating the source ask yourself the following: </a:t>
            </a:r>
          </a:p>
          <a:p>
            <a:pPr lvl="1"/>
            <a:r>
              <a:rPr lang="en-US" sz="2200" dirty="0" smtClean="0"/>
              <a:t>Is this source reliable just because it has more than one author? I should dig deeper. </a:t>
            </a:r>
          </a:p>
          <a:p>
            <a:pPr lvl="1"/>
            <a:r>
              <a:rPr lang="en-US" sz="2200" dirty="0" smtClean="0"/>
              <a:t>Okay, this is a reliable source. How do I prove HOW and WHY it is reliable?</a:t>
            </a:r>
          </a:p>
          <a:p>
            <a:pPr lvl="1"/>
            <a:r>
              <a:rPr lang="en-US" sz="2200" dirty="0" smtClean="0"/>
              <a:t>Am I using DETAILS? (Saying it “gives a large amount of information” is vague)</a:t>
            </a:r>
          </a:p>
          <a:p>
            <a:pPr lvl="1"/>
            <a:r>
              <a:rPr lang="en-US" sz="2200" dirty="0" smtClean="0"/>
              <a:t>How will I use this source in my research? Or will I? </a:t>
            </a:r>
          </a:p>
          <a:p>
            <a:pPr marL="274320" lvl="1" indent="0">
              <a:buNone/>
            </a:pPr>
            <a:endParaRPr lang="en-US" dirty="0"/>
          </a:p>
        </p:txBody>
      </p:sp>
      <p:sp>
        <p:nvSpPr>
          <p:cNvPr id="4" name="Title 1"/>
          <p:cNvSpPr txBox="1">
            <a:spLocks/>
          </p:cNvSpPr>
          <p:nvPr/>
        </p:nvSpPr>
        <p:spPr>
          <a:xfrm>
            <a:off x="957943" y="4951358"/>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algn="ctr"/>
            <a:r>
              <a:rPr lang="en-US" b="1" dirty="0" smtClean="0">
                <a:solidFill>
                  <a:srgbClr val="0070C0"/>
                </a:solidFill>
              </a:rPr>
              <a:t>What else do we need? </a:t>
            </a:r>
            <a:endParaRPr lang="en-US" b="1" dirty="0">
              <a:solidFill>
                <a:srgbClr val="0070C0"/>
              </a:solidFill>
            </a:endParaRPr>
          </a:p>
        </p:txBody>
      </p:sp>
    </p:spTree>
    <p:extLst>
      <p:ext uri="{BB962C8B-B14F-4D97-AF65-F5344CB8AC3E}">
        <p14:creationId xmlns:p14="http://schemas.microsoft.com/office/powerpoint/2010/main" val="153820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So, what do we expect?</a:t>
            </a:r>
            <a:endParaRPr lang="en-US" b="1" u="sng" dirty="0">
              <a:solidFill>
                <a:srgbClr val="0070C0"/>
              </a:solidFill>
            </a:endParaRPr>
          </a:p>
        </p:txBody>
      </p:sp>
      <p:sp>
        <p:nvSpPr>
          <p:cNvPr id="3" name="Content Placeholder 2"/>
          <p:cNvSpPr>
            <a:spLocks noGrp="1"/>
          </p:cNvSpPr>
          <p:nvPr>
            <p:ph idx="1"/>
          </p:nvPr>
        </p:nvSpPr>
        <p:spPr/>
        <p:txBody>
          <a:bodyPr>
            <a:normAutofit/>
          </a:bodyPr>
          <a:lstStyle/>
          <a:p>
            <a:r>
              <a:rPr lang="en-US" sz="2400" b="1" dirty="0" smtClean="0"/>
              <a:t>TOMORROW:</a:t>
            </a:r>
            <a:r>
              <a:rPr lang="en-US" sz="2400" dirty="0" smtClean="0"/>
              <a:t> Peer Review and Edit in Ms. Bassett’s class</a:t>
            </a:r>
          </a:p>
          <a:p>
            <a:r>
              <a:rPr lang="en-US" sz="2400" dirty="0" smtClean="0"/>
              <a:t>You </a:t>
            </a:r>
            <a:r>
              <a:rPr lang="en-US" sz="2400" b="1" u="sng" dirty="0" smtClean="0"/>
              <a:t>must</a:t>
            </a:r>
            <a:r>
              <a:rPr lang="en-US" sz="2400" dirty="0" smtClean="0"/>
              <a:t> individually go back through your annotated bibliographies and determine whether or not your annotations are up to standard. </a:t>
            </a:r>
          </a:p>
          <a:p>
            <a:r>
              <a:rPr lang="en-US" sz="2400" dirty="0" smtClean="0"/>
              <a:t>We are </a:t>
            </a:r>
            <a:r>
              <a:rPr lang="en-US" sz="2400" b="1" dirty="0" smtClean="0"/>
              <a:t>expecting</a:t>
            </a:r>
            <a:r>
              <a:rPr lang="en-US" sz="2400" dirty="0" smtClean="0"/>
              <a:t> your peers to be strict and thorough examiners. They are there to give you constructive feedback so you can improve your writing abilities. </a:t>
            </a:r>
          </a:p>
          <a:p>
            <a:r>
              <a:rPr lang="en-US" sz="2400" b="1" dirty="0" smtClean="0"/>
              <a:t>EVERY</a:t>
            </a:r>
            <a:r>
              <a:rPr lang="en-US" sz="2400" dirty="0" smtClean="0"/>
              <a:t> bibliography we looked at has room for improvements. </a:t>
            </a:r>
          </a:p>
          <a:p>
            <a:pPr lvl="1"/>
            <a:r>
              <a:rPr lang="en-US" sz="2200" u="sng" dirty="0" smtClean="0"/>
              <a:t>Do not </a:t>
            </a:r>
            <a:r>
              <a:rPr lang="en-US" sz="2200" dirty="0" smtClean="0"/>
              <a:t>assume that you do not need to change anything just because you may have received 15/15 on your draft. If you submit it again as is, you will not receive full credit. </a:t>
            </a:r>
          </a:p>
        </p:txBody>
      </p:sp>
    </p:spTree>
    <p:extLst>
      <p:ext uri="{BB962C8B-B14F-4D97-AF65-F5344CB8AC3E}">
        <p14:creationId xmlns:p14="http://schemas.microsoft.com/office/powerpoint/2010/main" val="2944791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949172" y="642594"/>
            <a:ext cx="10459910" cy="5477639"/>
          </a:xfrm>
          <a:prstGeom prst="rect">
            <a:avLst/>
          </a:prstGeom>
        </p:spPr>
      </p:pic>
    </p:spTree>
    <p:extLst>
      <p:ext uri="{BB962C8B-B14F-4D97-AF65-F5344CB8AC3E}">
        <p14:creationId xmlns:p14="http://schemas.microsoft.com/office/powerpoint/2010/main" val="1272324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Although we are disappointed….</a:t>
            </a:r>
            <a:endParaRPr lang="en-US" b="1" dirty="0">
              <a:solidFill>
                <a:srgbClr val="0070C0"/>
              </a:solidFill>
            </a:endParaRPr>
          </a:p>
        </p:txBody>
      </p:sp>
      <p:pic>
        <p:nvPicPr>
          <p:cNvPr id="1026" name="Picture 2" descr="Image result for we believe in you meme&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91886" y="2278733"/>
            <a:ext cx="4808228" cy="3587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069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3C60-FEDC-4B20-A421-7D5207BEBA59}"/>
              </a:ext>
            </a:extLst>
          </p:cNvPr>
          <p:cNvSpPr>
            <a:spLocks noGrp="1"/>
          </p:cNvSpPr>
          <p:nvPr>
            <p:ph type="title"/>
          </p:nvPr>
        </p:nvSpPr>
        <p:spPr>
          <a:xfrm>
            <a:off x="1066800" y="642594"/>
            <a:ext cx="10058400" cy="779930"/>
          </a:xfrm>
        </p:spPr>
        <p:txBody>
          <a:bodyPr/>
          <a:lstStyle/>
          <a:p>
            <a:r>
              <a:rPr lang="en-US" dirty="0"/>
              <a:t>Annotations: (</a:t>
            </a:r>
            <a:r>
              <a:rPr lang="en-US"/>
              <a:t>7-9</a:t>
            </a:r>
            <a:r>
              <a:rPr lang="en-US" dirty="0"/>
              <a:t> sentences)</a:t>
            </a:r>
          </a:p>
        </p:txBody>
      </p:sp>
      <p:sp>
        <p:nvSpPr>
          <p:cNvPr id="3" name="Content Placeholder 2">
            <a:extLst>
              <a:ext uri="{FF2B5EF4-FFF2-40B4-BE49-F238E27FC236}">
                <a16:creationId xmlns:a16="http://schemas.microsoft.com/office/drawing/2014/main" id="{11369908-C76F-4F91-84A8-82A29E278A13}"/>
              </a:ext>
            </a:extLst>
          </p:cNvPr>
          <p:cNvSpPr>
            <a:spLocks noGrp="1"/>
          </p:cNvSpPr>
          <p:nvPr>
            <p:ph idx="1"/>
          </p:nvPr>
        </p:nvSpPr>
        <p:spPr>
          <a:xfrm>
            <a:off x="896471" y="1744532"/>
            <a:ext cx="10390093" cy="4290508"/>
          </a:xfrm>
        </p:spPr>
        <p:txBody>
          <a:bodyPr vert="horz" lIns="91440" tIns="45720" rIns="91440" bIns="45720" rtlCol="0" anchor="t">
            <a:noAutofit/>
          </a:bodyPr>
          <a:lstStyle/>
          <a:p>
            <a:r>
              <a:rPr lang="en-US" sz="2800" b="1">
                <a:ea typeface="+mn-lt"/>
                <a:cs typeface="+mn-lt"/>
              </a:rPr>
              <a:t>Summarize</a:t>
            </a:r>
            <a:r>
              <a:rPr lang="en-US" sz="2800">
                <a:ea typeface="+mn-lt"/>
                <a:cs typeface="+mn-lt"/>
              </a:rPr>
              <a:t/>
            </a:r>
            <a:br>
              <a:rPr lang="en-US" sz="2800">
                <a:ea typeface="+mn-lt"/>
                <a:cs typeface="+mn-lt"/>
              </a:rPr>
            </a:br>
            <a:r>
              <a:rPr lang="en-US" sz="2800">
                <a:ea typeface="+mn-lt"/>
                <a:cs typeface="+mn-lt"/>
              </a:rPr>
              <a:t> What is the main argument? What are the main points? What topics are covered? In short, what is the source about?</a:t>
            </a:r>
            <a:endParaRPr lang="en-US" sz="2800"/>
          </a:p>
          <a:p>
            <a:r>
              <a:rPr lang="en-US" sz="2800" b="1">
                <a:ea typeface="+mn-lt"/>
                <a:cs typeface="+mn-lt"/>
              </a:rPr>
              <a:t>Access</a:t>
            </a:r>
            <a:r>
              <a:rPr lang="en-US" sz="2800">
                <a:ea typeface="+mn-lt"/>
                <a:cs typeface="+mn-lt"/>
              </a:rPr>
              <a:t/>
            </a:r>
            <a:br>
              <a:rPr lang="en-US" sz="2800">
                <a:ea typeface="+mn-lt"/>
                <a:cs typeface="+mn-lt"/>
              </a:rPr>
            </a:br>
            <a:r>
              <a:rPr lang="en-US" sz="2800">
                <a:ea typeface="+mn-lt"/>
                <a:cs typeface="+mn-lt"/>
              </a:rPr>
              <a:t> Evaluate the source. Was it useful? Is it reliable? How do you know? How does it compare to your other sources?</a:t>
            </a:r>
            <a:endParaRPr lang="en-US" sz="2800"/>
          </a:p>
          <a:p>
            <a:r>
              <a:rPr lang="en-US" sz="2800" b="1">
                <a:ea typeface="+mn-lt"/>
                <a:cs typeface="+mn-lt"/>
              </a:rPr>
              <a:t>Reflect</a:t>
            </a:r>
            <a:r>
              <a:rPr lang="en-US" sz="2800">
                <a:ea typeface="+mn-lt"/>
                <a:cs typeface="+mn-lt"/>
              </a:rPr>
              <a:t/>
            </a:r>
            <a:br>
              <a:rPr lang="en-US" sz="2800">
                <a:ea typeface="+mn-lt"/>
                <a:cs typeface="+mn-lt"/>
              </a:rPr>
            </a:br>
            <a:r>
              <a:rPr lang="en-US" sz="2800">
                <a:ea typeface="+mn-lt"/>
                <a:cs typeface="+mn-lt"/>
              </a:rPr>
              <a:t> How does the source fit into your research? Was it helpful? How does it affect your argument?</a:t>
            </a:r>
            <a:endParaRPr lang="en-US" sz="2800"/>
          </a:p>
          <a:p>
            <a:endParaRPr lang="en-US"/>
          </a:p>
        </p:txBody>
      </p:sp>
    </p:spTree>
    <p:extLst>
      <p:ext uri="{BB962C8B-B14F-4D97-AF65-F5344CB8AC3E}">
        <p14:creationId xmlns:p14="http://schemas.microsoft.com/office/powerpoint/2010/main" val="174226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9EFA6-12D0-4EA1-BCD1-B5BFB054E2C7}"/>
              </a:ext>
            </a:extLst>
          </p:cNvPr>
          <p:cNvSpPr>
            <a:spLocks noGrp="1"/>
          </p:cNvSpPr>
          <p:nvPr>
            <p:ph type="title"/>
          </p:nvPr>
        </p:nvSpPr>
        <p:spPr/>
        <p:txBody>
          <a:bodyPr/>
          <a:lstStyle/>
          <a:p>
            <a:r>
              <a:rPr lang="en-US"/>
              <a:t>Format- citations</a:t>
            </a:r>
          </a:p>
        </p:txBody>
      </p:sp>
      <p:sp>
        <p:nvSpPr>
          <p:cNvPr id="3" name="Content Placeholder 2">
            <a:extLst>
              <a:ext uri="{FF2B5EF4-FFF2-40B4-BE49-F238E27FC236}">
                <a16:creationId xmlns:a16="http://schemas.microsoft.com/office/drawing/2014/main" id="{E5CE8BA6-87A0-4710-8E50-3EB1CE67D456}"/>
              </a:ext>
            </a:extLst>
          </p:cNvPr>
          <p:cNvSpPr>
            <a:spLocks noGrp="1"/>
          </p:cNvSpPr>
          <p:nvPr>
            <p:ph idx="1"/>
          </p:nvPr>
        </p:nvSpPr>
        <p:spPr/>
        <p:txBody>
          <a:bodyPr vert="horz" lIns="91440" tIns="45720" rIns="91440" bIns="45720" rtlCol="0" anchor="t">
            <a:normAutofit/>
          </a:bodyPr>
          <a:lstStyle/>
          <a:p>
            <a:pPr marL="0" indent="0">
              <a:buNone/>
            </a:pPr>
            <a:endParaRPr lang="en-US" sz="2800">
              <a:ea typeface="+mn-lt"/>
              <a:cs typeface="+mn-lt"/>
            </a:endParaRPr>
          </a:p>
          <a:p>
            <a:r>
              <a:rPr lang="en-US" sz="2800">
                <a:ea typeface="+mn-lt"/>
                <a:cs typeface="+mn-lt"/>
              </a:rPr>
              <a:t>The first entry should be one double-spaced line below the title, which should be Annotated Bibliography. All other entries should follow in alphabetical order. </a:t>
            </a:r>
          </a:p>
          <a:p>
            <a:pPr marL="0" indent="0">
              <a:buNone/>
            </a:pPr>
            <a:endParaRPr lang="en-US" sz="2800">
              <a:ea typeface="+mn-lt"/>
              <a:cs typeface="+mn-lt"/>
            </a:endParaRPr>
          </a:p>
          <a:p>
            <a:r>
              <a:rPr lang="en-US" sz="2800">
                <a:ea typeface="+mn-lt"/>
                <a:cs typeface="+mn-lt"/>
              </a:rPr>
              <a:t>Each entry should follow the standard citation format according to MLA citation style. </a:t>
            </a:r>
          </a:p>
          <a:p>
            <a:endParaRPr lang="en-US"/>
          </a:p>
        </p:txBody>
      </p:sp>
    </p:spTree>
    <p:extLst>
      <p:ext uri="{BB962C8B-B14F-4D97-AF65-F5344CB8AC3E}">
        <p14:creationId xmlns:p14="http://schemas.microsoft.com/office/powerpoint/2010/main" val="275814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A730A-CE6F-4631-A8CD-93B29FAC4063}"/>
              </a:ext>
            </a:extLst>
          </p:cNvPr>
          <p:cNvSpPr>
            <a:spLocks noGrp="1"/>
          </p:cNvSpPr>
          <p:nvPr>
            <p:ph type="title"/>
          </p:nvPr>
        </p:nvSpPr>
        <p:spPr/>
        <p:txBody>
          <a:bodyPr/>
          <a:lstStyle/>
          <a:p>
            <a:r>
              <a:rPr lang="en-US"/>
              <a:t>Format- Annotations</a:t>
            </a:r>
          </a:p>
        </p:txBody>
      </p:sp>
      <p:sp>
        <p:nvSpPr>
          <p:cNvPr id="3" name="Content Placeholder 2">
            <a:extLst>
              <a:ext uri="{FF2B5EF4-FFF2-40B4-BE49-F238E27FC236}">
                <a16:creationId xmlns:a16="http://schemas.microsoft.com/office/drawing/2014/main" id="{9172DD9E-EDE5-46A5-820A-995114CAD194}"/>
              </a:ext>
            </a:extLst>
          </p:cNvPr>
          <p:cNvSpPr>
            <a:spLocks noGrp="1"/>
          </p:cNvSpPr>
          <p:nvPr>
            <p:ph idx="1"/>
          </p:nvPr>
        </p:nvSpPr>
        <p:spPr/>
        <p:txBody>
          <a:bodyPr vert="horz" lIns="91440" tIns="45720" rIns="91440" bIns="45720" rtlCol="0" anchor="t">
            <a:noAutofit/>
          </a:bodyPr>
          <a:lstStyle/>
          <a:p>
            <a:r>
              <a:rPr lang="en-US" sz="2800">
                <a:ea typeface="+mn-lt"/>
                <a:cs typeface="+mn-lt"/>
              </a:rPr>
              <a:t>Each annotation should begin one double spaced line beneath each works cited entry. </a:t>
            </a:r>
            <a:endParaRPr lang="en-US" sz="2800"/>
          </a:p>
          <a:p>
            <a:endParaRPr lang="en-US" sz="2800"/>
          </a:p>
          <a:p>
            <a:r>
              <a:rPr lang="en-US" sz="2800">
                <a:ea typeface="+mn-lt"/>
                <a:cs typeface="+mn-lt"/>
              </a:rPr>
              <a:t>Each annotation should follow standard paragraph format, beginning with an indentation.</a:t>
            </a:r>
            <a:endParaRPr lang="en-US" sz="2800"/>
          </a:p>
          <a:p>
            <a:endParaRPr lang="en-US" sz="2800"/>
          </a:p>
          <a:p>
            <a:r>
              <a:rPr lang="en-US" sz="2800">
                <a:ea typeface="+mn-lt"/>
                <a:cs typeface="+mn-lt"/>
              </a:rPr>
              <a:t>Each annotation should be roughly the same length so that each entry looks uniform. </a:t>
            </a:r>
            <a:endParaRPr lang="en-US" sz="2800"/>
          </a:p>
          <a:p>
            <a:endParaRPr lang="en-US"/>
          </a:p>
        </p:txBody>
      </p:sp>
    </p:spTree>
    <p:extLst>
      <p:ext uri="{BB962C8B-B14F-4D97-AF65-F5344CB8AC3E}">
        <p14:creationId xmlns:p14="http://schemas.microsoft.com/office/powerpoint/2010/main" val="412873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9E547-CC3E-454D-BC31-217B2EA023DA}"/>
              </a:ext>
            </a:extLst>
          </p:cNvPr>
          <p:cNvSpPr>
            <a:spLocks noGrp="1"/>
          </p:cNvSpPr>
          <p:nvPr>
            <p:ph type="title"/>
          </p:nvPr>
        </p:nvSpPr>
        <p:spPr/>
        <p:txBody>
          <a:bodyPr/>
          <a:lstStyle/>
          <a:p>
            <a:r>
              <a:rPr lang="en-US"/>
              <a:t>Example</a:t>
            </a:r>
          </a:p>
        </p:txBody>
      </p:sp>
      <p:pic>
        <p:nvPicPr>
          <p:cNvPr id="4" name="Picture 4" descr="A close up of text on a white background&#10;&#10;Description generated with very high confidence">
            <a:extLst>
              <a:ext uri="{FF2B5EF4-FFF2-40B4-BE49-F238E27FC236}">
                <a16:creationId xmlns:a16="http://schemas.microsoft.com/office/drawing/2014/main" id="{8FBE18E1-7691-4B3C-B0AD-7F4B8F971444}"/>
              </a:ext>
            </a:extLst>
          </p:cNvPr>
          <p:cNvPicPr>
            <a:picLocks noGrp="1" noChangeAspect="1"/>
          </p:cNvPicPr>
          <p:nvPr>
            <p:ph idx="1"/>
          </p:nvPr>
        </p:nvPicPr>
        <p:blipFill>
          <a:blip r:embed="rId2"/>
          <a:stretch>
            <a:fillRect/>
          </a:stretch>
        </p:blipFill>
        <p:spPr>
          <a:xfrm>
            <a:off x="1685693" y="2253290"/>
            <a:ext cx="8941419" cy="3724507"/>
          </a:xfrm>
        </p:spPr>
      </p:pic>
    </p:spTree>
    <p:extLst>
      <p:ext uri="{BB962C8B-B14F-4D97-AF65-F5344CB8AC3E}">
        <p14:creationId xmlns:p14="http://schemas.microsoft.com/office/powerpoint/2010/main" val="196387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EDABE-A69F-44A2-9229-1D871005302D}"/>
              </a:ext>
            </a:extLst>
          </p:cNvPr>
          <p:cNvSpPr>
            <a:spLocks noGrp="1"/>
          </p:cNvSpPr>
          <p:nvPr>
            <p:ph type="title"/>
          </p:nvPr>
        </p:nvSpPr>
        <p:spPr/>
        <p:txBody>
          <a:bodyPr/>
          <a:lstStyle/>
          <a:p>
            <a:r>
              <a:rPr lang="en-US"/>
              <a:t>Formatting</a:t>
            </a:r>
          </a:p>
        </p:txBody>
      </p:sp>
      <p:pic>
        <p:nvPicPr>
          <p:cNvPr id="4" name="Picture 4" descr="A screenshot of a social media post&#10;&#10;Description generated with very high confidence">
            <a:extLst>
              <a:ext uri="{FF2B5EF4-FFF2-40B4-BE49-F238E27FC236}">
                <a16:creationId xmlns:a16="http://schemas.microsoft.com/office/drawing/2014/main" id="{47D3C1C6-C31A-45DB-843A-052A38D7D009}"/>
              </a:ext>
            </a:extLst>
          </p:cNvPr>
          <p:cNvPicPr>
            <a:picLocks noGrp="1" noChangeAspect="1"/>
          </p:cNvPicPr>
          <p:nvPr>
            <p:ph idx="1"/>
          </p:nvPr>
        </p:nvPicPr>
        <p:blipFill>
          <a:blip r:embed="rId2"/>
          <a:stretch>
            <a:fillRect/>
          </a:stretch>
        </p:blipFill>
        <p:spPr>
          <a:xfrm>
            <a:off x="4152562" y="1478168"/>
            <a:ext cx="6183541" cy="4578900"/>
          </a:xfrm>
        </p:spPr>
      </p:pic>
    </p:spTree>
    <p:extLst>
      <p:ext uri="{BB962C8B-B14F-4D97-AF65-F5344CB8AC3E}">
        <p14:creationId xmlns:p14="http://schemas.microsoft.com/office/powerpoint/2010/main" val="3942039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582D-B588-419B-8AC0-CE7425D8EC58}"/>
              </a:ext>
            </a:extLst>
          </p:cNvPr>
          <p:cNvSpPr>
            <a:spLocks noGrp="1"/>
          </p:cNvSpPr>
          <p:nvPr>
            <p:ph type="title"/>
          </p:nvPr>
        </p:nvSpPr>
        <p:spPr/>
        <p:txBody>
          <a:bodyPr/>
          <a:lstStyle/>
          <a:p>
            <a:r>
              <a:rPr lang="en-US"/>
              <a:t>How to tell if a source is credible?</a:t>
            </a:r>
          </a:p>
        </p:txBody>
      </p:sp>
      <p:sp>
        <p:nvSpPr>
          <p:cNvPr id="3" name="Content Placeholder 2">
            <a:extLst>
              <a:ext uri="{FF2B5EF4-FFF2-40B4-BE49-F238E27FC236}">
                <a16:creationId xmlns:a16="http://schemas.microsoft.com/office/drawing/2014/main" id="{83194CF8-7CB2-443E-9D21-5034472E0EC0}"/>
              </a:ext>
            </a:extLst>
          </p:cNvPr>
          <p:cNvSpPr>
            <a:spLocks noGrp="1"/>
          </p:cNvSpPr>
          <p:nvPr>
            <p:ph idx="1"/>
          </p:nvPr>
        </p:nvSpPr>
        <p:spPr/>
        <p:txBody>
          <a:bodyPr vert="horz" lIns="91440" tIns="45720" rIns="91440" bIns="45720" rtlCol="0" anchor="t">
            <a:normAutofit/>
          </a:bodyPr>
          <a:lstStyle/>
          <a:p>
            <a:r>
              <a:rPr lang="en-US" sz="3200"/>
              <a:t>Check type of source- Website? Journal? Article? </a:t>
            </a:r>
          </a:p>
          <a:p>
            <a:r>
              <a:rPr lang="en-US" sz="3200"/>
              <a:t>Check author- Who? Are they reliable? </a:t>
            </a:r>
          </a:p>
          <a:p>
            <a:r>
              <a:rPr lang="en-US" sz="3200"/>
              <a:t>Check publication date- The more recent the better!</a:t>
            </a:r>
          </a:p>
          <a:p>
            <a:r>
              <a:rPr lang="en-US" sz="3200"/>
              <a:t>Check bias- is it politically tied?</a:t>
            </a:r>
          </a:p>
          <a:p>
            <a:endParaRPr lang="en-US"/>
          </a:p>
        </p:txBody>
      </p:sp>
    </p:spTree>
    <p:extLst>
      <p:ext uri="{BB962C8B-B14F-4D97-AF65-F5344CB8AC3E}">
        <p14:creationId xmlns:p14="http://schemas.microsoft.com/office/powerpoint/2010/main" val="3358360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E7963-D8A3-44B1-A990-5122003757C8}"/>
              </a:ext>
            </a:extLst>
          </p:cNvPr>
          <p:cNvSpPr>
            <a:spLocks noGrp="1"/>
          </p:cNvSpPr>
          <p:nvPr>
            <p:ph type="title"/>
          </p:nvPr>
        </p:nvSpPr>
        <p:spPr>
          <a:xfrm>
            <a:off x="998764" y="574558"/>
            <a:ext cx="10058400" cy="1371600"/>
          </a:xfrm>
        </p:spPr>
        <p:txBody>
          <a:bodyPr/>
          <a:lstStyle/>
          <a:p>
            <a:r>
              <a:rPr lang="en-US"/>
              <a:t> RESEARCH SOURCES</a:t>
            </a:r>
          </a:p>
        </p:txBody>
      </p:sp>
      <p:sp>
        <p:nvSpPr>
          <p:cNvPr id="3" name="Content Placeholder 2">
            <a:extLst>
              <a:ext uri="{FF2B5EF4-FFF2-40B4-BE49-F238E27FC236}">
                <a16:creationId xmlns:a16="http://schemas.microsoft.com/office/drawing/2014/main" id="{A65A3BA1-EC5E-4FB9-A9FD-387B074CBCF0}"/>
              </a:ext>
            </a:extLst>
          </p:cNvPr>
          <p:cNvSpPr>
            <a:spLocks noGrp="1"/>
          </p:cNvSpPr>
          <p:nvPr>
            <p:ph idx="1"/>
          </p:nvPr>
        </p:nvSpPr>
        <p:spPr/>
        <p:txBody>
          <a:bodyPr vert="horz" lIns="91440" tIns="45720" rIns="91440" bIns="45720" rtlCol="0" anchor="t">
            <a:normAutofit/>
          </a:bodyPr>
          <a:lstStyle/>
          <a:p>
            <a:endParaRPr lang="en-US"/>
          </a:p>
          <a:p>
            <a:endParaRPr lang="en-US"/>
          </a:p>
        </p:txBody>
      </p:sp>
      <p:sp>
        <p:nvSpPr>
          <p:cNvPr id="7" name="TextBox 6">
            <a:extLst>
              <a:ext uri="{FF2B5EF4-FFF2-40B4-BE49-F238E27FC236}">
                <a16:creationId xmlns:a16="http://schemas.microsoft.com/office/drawing/2014/main" id="{AAEA1FF1-FEB9-48E7-A88A-5E667A4FFFFF}"/>
              </a:ext>
            </a:extLst>
          </p:cNvPr>
          <p:cNvSpPr txBox="1"/>
          <p:nvPr/>
        </p:nvSpPr>
        <p:spPr>
          <a:xfrm>
            <a:off x="1836175" y="2081980"/>
            <a:ext cx="3505200"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 </a:t>
            </a:r>
            <a:r>
              <a:rPr lang="en-US" sz="2800" b="1"/>
              <a:t>Use</a:t>
            </a:r>
          </a:p>
          <a:p>
            <a:endParaRPr lang="en-US" sz="2800" b="1">
              <a:ea typeface="+mn-lt"/>
              <a:cs typeface="+mn-lt"/>
            </a:endParaRPr>
          </a:p>
          <a:p>
            <a:pPr marL="571500" indent="-571500">
              <a:buFont typeface="Arial,Sans-Serif"/>
              <a:buChar char="•"/>
            </a:pPr>
            <a:r>
              <a:rPr lang="en-US" sz="2800">
                <a:ea typeface="+mn-lt"/>
                <a:cs typeface="+mn-lt"/>
              </a:rPr>
              <a:t>Journal Articles</a:t>
            </a:r>
          </a:p>
          <a:p>
            <a:pPr marL="571500" indent="-571500">
              <a:buFont typeface="Arial,Sans-Serif"/>
              <a:buChar char="•"/>
            </a:pPr>
            <a:r>
              <a:rPr lang="en-US" sz="2800">
                <a:ea typeface="+mn-lt"/>
                <a:cs typeface="+mn-lt"/>
              </a:rPr>
              <a:t>Primary Sources</a:t>
            </a:r>
          </a:p>
          <a:p>
            <a:pPr marL="571500" indent="-571500">
              <a:buFont typeface="Arial,Sans-Serif"/>
              <a:buChar char="•"/>
            </a:pPr>
            <a:r>
              <a:rPr lang="en-US" sz="2800">
                <a:ea typeface="+mn-lt"/>
                <a:cs typeface="+mn-lt"/>
              </a:rPr>
              <a:t>Books (print)</a:t>
            </a:r>
          </a:p>
          <a:p>
            <a:pPr marL="571500" indent="-571500">
              <a:buFont typeface="Arial,Sans-Serif"/>
              <a:buChar char="•"/>
            </a:pPr>
            <a:r>
              <a:rPr lang="en-US" sz="2800">
                <a:ea typeface="+mn-lt"/>
                <a:cs typeface="+mn-lt"/>
              </a:rPr>
              <a:t>Newspaper articles</a:t>
            </a:r>
          </a:p>
          <a:p>
            <a:pPr marL="571500" indent="-571500">
              <a:buFont typeface="Arial,Sans-Serif"/>
              <a:buChar char="•"/>
            </a:pPr>
            <a:r>
              <a:rPr lang="en-US" sz="2800">
                <a:ea typeface="+mn-lt"/>
                <a:cs typeface="+mn-lt"/>
              </a:rPr>
              <a:t>Scholarly works</a:t>
            </a:r>
          </a:p>
          <a:p>
            <a:pPr marL="571500" indent="-571500">
              <a:buFont typeface="Arial,Sans-Serif"/>
              <a:buChar char="•"/>
            </a:pPr>
            <a:r>
              <a:rPr lang="en-US" sz="2800">
                <a:ea typeface="+mn-lt"/>
                <a:cs typeface="+mn-lt"/>
              </a:rPr>
              <a:t>Articles with credible authors</a:t>
            </a:r>
            <a:r>
              <a:rPr lang="en-US" sz="2800"/>
              <a:t> </a:t>
            </a:r>
            <a:r>
              <a:rPr lang="en-US"/>
              <a:t>                                                      </a:t>
            </a:r>
          </a:p>
        </p:txBody>
      </p:sp>
      <p:sp>
        <p:nvSpPr>
          <p:cNvPr id="8" name="TextBox 7">
            <a:extLst>
              <a:ext uri="{FF2B5EF4-FFF2-40B4-BE49-F238E27FC236}">
                <a16:creationId xmlns:a16="http://schemas.microsoft.com/office/drawing/2014/main" id="{D9977C6D-840B-40F7-ABBA-A4248F2857CA}"/>
              </a:ext>
            </a:extLst>
          </p:cNvPr>
          <p:cNvSpPr txBox="1"/>
          <p:nvPr/>
        </p:nvSpPr>
        <p:spPr>
          <a:xfrm>
            <a:off x="5437238" y="2081980"/>
            <a:ext cx="5852651"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t>Don’t Use</a:t>
            </a:r>
          </a:p>
          <a:p>
            <a:endParaRPr lang="en-US" sz="2800">
              <a:ea typeface="+mn-lt"/>
              <a:cs typeface="+mn-lt"/>
            </a:endParaRPr>
          </a:p>
          <a:p>
            <a:pPr marL="571500" indent="-571500">
              <a:buFont typeface="Arial,Sans-Serif"/>
              <a:buChar char="•"/>
            </a:pPr>
            <a:r>
              <a:rPr lang="en-US" sz="2800" dirty="0">
                <a:ea typeface="+mn-lt"/>
                <a:cs typeface="+mn-lt"/>
              </a:rPr>
              <a:t>.com sources (most of them)</a:t>
            </a:r>
            <a:endParaRPr lang="en-US" sz="2800">
              <a:ea typeface="+mn-lt"/>
              <a:cs typeface="+mn-lt"/>
            </a:endParaRPr>
          </a:p>
          <a:p>
            <a:pPr marL="571500" indent="-571500">
              <a:buFont typeface="Arial,Sans-Serif"/>
              <a:buChar char="•"/>
            </a:pPr>
            <a:r>
              <a:rPr lang="en-US" sz="2800" dirty="0">
                <a:ea typeface="+mn-lt"/>
                <a:cs typeface="+mn-lt"/>
              </a:rPr>
              <a:t>"Reviews"</a:t>
            </a:r>
          </a:p>
          <a:p>
            <a:pPr marL="571500" indent="-571500">
              <a:buFont typeface="Arial,Sans-Serif"/>
              <a:buChar char="•"/>
            </a:pPr>
            <a:r>
              <a:rPr lang="en-US" sz="2800" dirty="0">
                <a:ea typeface="+mn-lt"/>
                <a:cs typeface="+mn-lt"/>
              </a:rPr>
              <a:t>REALLY old publications</a:t>
            </a:r>
          </a:p>
          <a:p>
            <a:pPr marL="571500" indent="-571500">
              <a:buFont typeface="Arial,Sans-Serif"/>
              <a:buChar char="•"/>
            </a:pPr>
            <a:r>
              <a:rPr lang="en-US" sz="2800" dirty="0">
                <a:ea typeface="+mn-lt"/>
                <a:cs typeface="+mn-lt"/>
              </a:rPr>
              <a:t>Encyclopedias</a:t>
            </a:r>
          </a:p>
          <a:p>
            <a:pPr marL="571500" indent="-571500">
              <a:buFont typeface="Arial,Sans-Serif"/>
              <a:buChar char="•"/>
            </a:pPr>
            <a:r>
              <a:rPr lang="en-US" sz="2800" dirty="0">
                <a:ea typeface="+mn-lt"/>
                <a:cs typeface="+mn-lt"/>
              </a:rPr>
              <a:t>Biased sources</a:t>
            </a:r>
          </a:p>
          <a:p>
            <a:pPr marL="571500" indent="-571500">
              <a:buFont typeface="Arial,Sans-Serif"/>
              <a:buChar char="•"/>
            </a:pPr>
            <a:r>
              <a:rPr lang="en-US" sz="2800" dirty="0">
                <a:ea typeface="+mn-lt"/>
                <a:cs typeface="+mn-lt"/>
              </a:rPr>
              <a:t>Opinion pieces</a:t>
            </a:r>
            <a:endParaRPr lang="en-US" sz="2800" dirty="0"/>
          </a:p>
        </p:txBody>
      </p:sp>
      <p:cxnSp>
        <p:nvCxnSpPr>
          <p:cNvPr id="9" name="Straight Arrow Connector 8">
            <a:extLst>
              <a:ext uri="{FF2B5EF4-FFF2-40B4-BE49-F238E27FC236}">
                <a16:creationId xmlns:a16="http://schemas.microsoft.com/office/drawing/2014/main" id="{2829F969-B30A-4BCC-961A-C5AB284DD9B0}"/>
              </a:ext>
            </a:extLst>
          </p:cNvPr>
          <p:cNvCxnSpPr/>
          <p:nvPr/>
        </p:nvCxnSpPr>
        <p:spPr>
          <a:xfrm flipV="1">
            <a:off x="1410927" y="2492476"/>
            <a:ext cx="7570839" cy="1"/>
          </a:xfrm>
          <a:prstGeom prst="straightConnector1">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9AB97A11-CBC4-45D8-A899-65BE565B917A}"/>
              </a:ext>
            </a:extLst>
          </p:cNvPr>
          <p:cNvCxnSpPr/>
          <p:nvPr/>
        </p:nvCxnSpPr>
        <p:spPr>
          <a:xfrm>
            <a:off x="5412965" y="2487868"/>
            <a:ext cx="36871" cy="3760836"/>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65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3C60-FEDC-4B20-A421-7D5207BEBA59}"/>
              </a:ext>
            </a:extLst>
          </p:cNvPr>
          <p:cNvSpPr>
            <a:spLocks noGrp="1"/>
          </p:cNvSpPr>
          <p:nvPr>
            <p:ph type="title"/>
          </p:nvPr>
        </p:nvSpPr>
        <p:spPr>
          <a:xfrm>
            <a:off x="1066800" y="642594"/>
            <a:ext cx="10058400" cy="779930"/>
          </a:xfrm>
        </p:spPr>
        <p:txBody>
          <a:bodyPr/>
          <a:lstStyle/>
          <a:p>
            <a:r>
              <a:rPr lang="en-US" b="1" u="sng" dirty="0" smtClean="0">
                <a:solidFill>
                  <a:srgbClr val="0070C0"/>
                </a:solidFill>
              </a:rPr>
              <a:t>Refresher: What was the assignment? </a:t>
            </a:r>
            <a:endParaRPr lang="en-US" b="1" u="sng" dirty="0">
              <a:solidFill>
                <a:srgbClr val="0070C0"/>
              </a:solidFill>
            </a:endParaRPr>
          </a:p>
        </p:txBody>
      </p:sp>
      <p:sp>
        <p:nvSpPr>
          <p:cNvPr id="3" name="Content Placeholder 2">
            <a:extLst>
              <a:ext uri="{FF2B5EF4-FFF2-40B4-BE49-F238E27FC236}">
                <a16:creationId xmlns:a16="http://schemas.microsoft.com/office/drawing/2014/main" id="{11369908-C76F-4F91-84A8-82A29E278A13}"/>
              </a:ext>
            </a:extLst>
          </p:cNvPr>
          <p:cNvSpPr>
            <a:spLocks noGrp="1"/>
          </p:cNvSpPr>
          <p:nvPr>
            <p:ph idx="1"/>
          </p:nvPr>
        </p:nvSpPr>
        <p:spPr>
          <a:xfrm>
            <a:off x="900953" y="1554527"/>
            <a:ext cx="10390093" cy="4290508"/>
          </a:xfrm>
        </p:spPr>
        <p:txBody>
          <a:bodyPr vert="horz" lIns="91440" tIns="45720" rIns="91440" bIns="45720" rtlCol="0" anchor="t">
            <a:noAutofit/>
          </a:bodyPr>
          <a:lstStyle/>
          <a:p>
            <a:r>
              <a:rPr lang="en-US" sz="3200" b="1" dirty="0">
                <a:ea typeface="+mn-lt"/>
                <a:cs typeface="+mn-lt"/>
              </a:rPr>
              <a:t>Summarize</a:t>
            </a:r>
            <a:r>
              <a:rPr lang="en-US" sz="2800" dirty="0">
                <a:ea typeface="+mn-lt"/>
                <a:cs typeface="+mn-lt"/>
              </a:rPr>
              <a:t/>
            </a:r>
            <a:br>
              <a:rPr lang="en-US" sz="2800" dirty="0">
                <a:ea typeface="+mn-lt"/>
                <a:cs typeface="+mn-lt"/>
              </a:rPr>
            </a:br>
            <a:r>
              <a:rPr lang="en-US" sz="2800" dirty="0">
                <a:ea typeface="+mn-lt"/>
                <a:cs typeface="+mn-lt"/>
              </a:rPr>
              <a:t> What is the main argument? What are the main points? What topics are covered? In short, what is the source about?</a:t>
            </a:r>
            <a:endParaRPr lang="en-US" sz="2800" dirty="0"/>
          </a:p>
          <a:p>
            <a:r>
              <a:rPr lang="en-US" sz="3200" b="1" dirty="0">
                <a:ea typeface="+mn-lt"/>
                <a:cs typeface="+mn-lt"/>
              </a:rPr>
              <a:t>Access</a:t>
            </a:r>
            <a:r>
              <a:rPr lang="en-US" sz="2800" dirty="0">
                <a:ea typeface="+mn-lt"/>
                <a:cs typeface="+mn-lt"/>
              </a:rPr>
              <a:t/>
            </a:r>
            <a:br>
              <a:rPr lang="en-US" sz="2800" dirty="0">
                <a:ea typeface="+mn-lt"/>
                <a:cs typeface="+mn-lt"/>
              </a:rPr>
            </a:br>
            <a:r>
              <a:rPr lang="en-US" sz="2800" dirty="0">
                <a:ea typeface="+mn-lt"/>
                <a:cs typeface="+mn-lt"/>
              </a:rPr>
              <a:t> Evaluate the source. Was it useful? Is it reliable? How do you know? How does it compare to your other sources?</a:t>
            </a:r>
            <a:endParaRPr lang="en-US" sz="2800" dirty="0"/>
          </a:p>
          <a:p>
            <a:r>
              <a:rPr lang="en-US" sz="3200" b="1" dirty="0">
                <a:ea typeface="+mn-lt"/>
                <a:cs typeface="+mn-lt"/>
              </a:rPr>
              <a:t>Reflect</a:t>
            </a:r>
            <a:r>
              <a:rPr lang="en-US" sz="2800" dirty="0">
                <a:ea typeface="+mn-lt"/>
                <a:cs typeface="+mn-lt"/>
              </a:rPr>
              <a:t/>
            </a:r>
            <a:br>
              <a:rPr lang="en-US" sz="2800" dirty="0">
                <a:ea typeface="+mn-lt"/>
                <a:cs typeface="+mn-lt"/>
              </a:rPr>
            </a:br>
            <a:r>
              <a:rPr lang="en-US" sz="2800" dirty="0">
                <a:ea typeface="+mn-lt"/>
                <a:cs typeface="+mn-lt"/>
              </a:rPr>
              <a:t> How does the source fit into your research? Was it helpful? How does it affect your argument?</a:t>
            </a:r>
            <a:endParaRPr lang="en-US" sz="2800" dirty="0"/>
          </a:p>
          <a:p>
            <a:pPr marL="0" indent="0" algn="ctr">
              <a:buNone/>
            </a:pPr>
            <a:r>
              <a:rPr lang="en-US" sz="2400" b="1" dirty="0" smtClean="0">
                <a:solidFill>
                  <a:srgbClr val="0070C0"/>
                </a:solidFill>
              </a:rPr>
              <a:t>MINIMUM OF 7 SENTENCES (7-9 sentences)</a:t>
            </a:r>
            <a:endParaRPr lang="en-US" sz="2400" b="1" dirty="0">
              <a:solidFill>
                <a:srgbClr val="0070C0"/>
              </a:solidFill>
            </a:endParaRPr>
          </a:p>
        </p:txBody>
      </p:sp>
    </p:spTree>
    <p:extLst>
      <p:ext uri="{BB962C8B-B14F-4D97-AF65-F5344CB8AC3E}">
        <p14:creationId xmlns:p14="http://schemas.microsoft.com/office/powerpoint/2010/main" val="196016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TotalTime>
  <Words>547</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Arial,Sans-Serif</vt:lpstr>
      <vt:lpstr>Calibri</vt:lpstr>
      <vt:lpstr>Garamond</vt:lpstr>
      <vt:lpstr>Savon</vt:lpstr>
      <vt:lpstr>Annotated Bibliographies</vt:lpstr>
      <vt:lpstr>Annotations: (7-9 sentences)</vt:lpstr>
      <vt:lpstr>Format- citations</vt:lpstr>
      <vt:lpstr>Format- Annotations</vt:lpstr>
      <vt:lpstr>Example</vt:lpstr>
      <vt:lpstr>Formatting</vt:lpstr>
      <vt:lpstr>How to tell if a source is credible?</vt:lpstr>
      <vt:lpstr> RESEARCH SOURCES</vt:lpstr>
      <vt:lpstr>Refresher: What was the assignment? </vt:lpstr>
      <vt:lpstr>Alright, let’s look at a few examples of various types of responses.  Examine each to see what may be weak and/or what may be strong about the analysis. </vt:lpstr>
      <vt:lpstr>Examine the analysis of sources below:</vt:lpstr>
      <vt:lpstr>Examine the analysis of sources below:</vt:lpstr>
      <vt:lpstr>A few pointers from Ms. Magee &amp; Ms. Bassett</vt:lpstr>
      <vt:lpstr>So, what do we expect?</vt:lpstr>
      <vt:lpstr>PowerPoint Presentation</vt:lpstr>
      <vt:lpstr>Although we are disappointed….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Magee, Kara</dc:creator>
  <cp:lastModifiedBy>Magee, Kara</cp:lastModifiedBy>
  <cp:revision>372</cp:revision>
  <dcterms:created xsi:type="dcterms:W3CDTF">2019-11-22T18:38:16Z</dcterms:created>
  <dcterms:modified xsi:type="dcterms:W3CDTF">2019-12-04T21:25:31Z</dcterms:modified>
</cp:coreProperties>
</file>