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5"/>
  </p:notesMasterIdLst>
  <p:sldIdLst>
    <p:sldId id="256" r:id="rId2"/>
    <p:sldId id="266" r:id="rId3"/>
    <p:sldId id="265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3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102" d="100"/>
          <a:sy n="102" d="100"/>
        </p:scale>
        <p:origin x="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B8B861-8672-4AC5-B449-77FCEB0A3AEA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3CEF6E-5CB0-47BE-98F4-E0489E456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26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B33A29-D316-4337-BC97-0C413D179924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36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902107-CB03-43A9-AC30-38B10C8C6C1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816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E486-BFB1-4B88-B4C7-354BEA8004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8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B4DE-76B5-4AE8-B62B-1E73DC9A29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8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F97-8CF4-4A63-B3A5-3525B1D279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7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E8B965-3F94-4108-8DD7-AAC40961B7B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5427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3E6D-86CC-4BCB-B2C8-412C1ED8F4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73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CFD5-F856-4F8B-A44B-33421C5B7F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36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2DC-4D2E-4EF4-AFB6-7F84682FC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94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C78-B81A-427B-9404-3A6C13F88E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3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24C4CC-D587-46A7-8332-F26D2EF4A2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629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3B44B3DD-5CCA-4E1E-84E3-A86E6113CDE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38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300144-CCFE-4A62-975E-CDF1A40434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41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sbury.edu/counseling/new/7_critical_reading_strategi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7 Critical Reading Strategies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257800"/>
            <a:ext cx="7315200" cy="17526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700" dirty="0">
                <a:hlinkClick r:id="rId3"/>
              </a:rPr>
              <a:t>http://www.salisbury.edu/counseling/new/7_critical_reading_strategies.html</a:t>
            </a:r>
            <a:r>
              <a:rPr lang="en-US" altLang="en-US" sz="7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dirty="0"/>
              <a:t>V. Outlining and Summarizing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633742" cy="3593591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</a:pPr>
            <a:r>
              <a:rPr lang="en-US" altLang="en-US" sz="2400" u="sng" dirty="0"/>
              <a:t>Identifying the main ideas and restating them in your own words.</a:t>
            </a:r>
          </a:p>
          <a:p>
            <a:pPr marL="1028700" lvl="1" indent="-5715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Helpful strategies for understanding the content and structure of a reading selection.</a:t>
            </a:r>
          </a:p>
          <a:p>
            <a:pPr marL="1028700" lvl="1" indent="-5715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 b="1" u="sng" dirty="0"/>
              <a:t>Outlining</a:t>
            </a:r>
          </a:p>
          <a:p>
            <a:pPr marL="1428750" lvl="2" indent="-514350" eaLnBrk="1" hangingPunct="1">
              <a:lnSpc>
                <a:spcPct val="90000"/>
              </a:lnSpc>
              <a:buFont typeface="Arial" panose="020B0604020202020204" pitchFamily="34" charset="0"/>
              <a:buAutoNum type="alphaLcPeriod"/>
            </a:pPr>
            <a:r>
              <a:rPr lang="en-US" altLang="en-US" sz="1800" dirty="0"/>
              <a:t>Distinguish between the main ideas and the supporting ideas and examples.</a:t>
            </a:r>
          </a:p>
          <a:p>
            <a:pPr marL="1885950" lvl="3" indent="-514350" eaLnBrk="1" hangingPunct="1">
              <a:lnSpc>
                <a:spcPct val="90000"/>
              </a:lnSpc>
              <a:buFont typeface="Arial" panose="020B0604020202020204" pitchFamily="34" charset="0"/>
              <a:buAutoNum type="romanLcPeriod"/>
            </a:pPr>
            <a:r>
              <a:rPr lang="en-US" altLang="en-US" sz="1600" dirty="0"/>
              <a:t>Main ideas form the backbone</a:t>
            </a:r>
          </a:p>
          <a:p>
            <a:pPr marL="1428750" lvl="2" indent="-514350" eaLnBrk="1" hangingPunct="1">
              <a:lnSpc>
                <a:spcPct val="90000"/>
              </a:lnSpc>
              <a:buFont typeface="Arial" panose="020B0604020202020204" pitchFamily="34" charset="0"/>
              <a:buAutoNum type="alphaLcPeriod"/>
            </a:pPr>
            <a:r>
              <a:rPr lang="en-US" altLang="en-US" sz="1800" u="sng" dirty="0"/>
              <a:t>Use your own words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BC2D6-1C74-420B-A1E6-59DBB50D7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46" b="16273"/>
          <a:stretch/>
        </p:blipFill>
        <p:spPr>
          <a:xfrm>
            <a:off x="1828800" y="4191000"/>
            <a:ext cx="5408982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V. Outlining and Summarizing (continued)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38758" y="2286002"/>
            <a:ext cx="7633742" cy="4038598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Arial" panose="020B0604020202020204" pitchFamily="34" charset="0"/>
              <a:buAutoNum type="alphaUcPeriod" startAt="2"/>
            </a:pPr>
            <a:r>
              <a:rPr lang="en-US" altLang="en-US" sz="3200" u="sng" dirty="0"/>
              <a:t>Identifying the main ideas and restating them in your own words.</a:t>
            </a:r>
          </a:p>
          <a:p>
            <a:pPr marL="971550" lvl="1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dirty="0"/>
              <a:t>Helpful strategies for understanding the content and structure of a reading selection.</a:t>
            </a:r>
          </a:p>
          <a:p>
            <a:pPr marL="971550" lvl="1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dirty="0"/>
              <a:t>Summarizing</a:t>
            </a:r>
          </a:p>
          <a:p>
            <a:pPr marL="1371600" lvl="2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 sz="2400" dirty="0"/>
              <a:t>Form a new text using your own words</a:t>
            </a:r>
          </a:p>
          <a:p>
            <a:pPr marL="1885950" lvl="3" indent="-514350" eaLnBrk="1" hangingPunct="1">
              <a:buFont typeface="Arial" panose="020B0604020202020204" pitchFamily="34" charset="0"/>
              <a:buAutoNum type="romanLcPeriod"/>
            </a:pPr>
            <a:r>
              <a:rPr lang="en-US" altLang="en-US" sz="2000" dirty="0"/>
              <a:t>A condensed form</a:t>
            </a:r>
          </a:p>
          <a:p>
            <a:pPr marL="1885950" lvl="3" indent="-514350" eaLnBrk="1" hangingPunct="1">
              <a:buFont typeface="Arial" panose="020B0604020202020204" pitchFamily="34" charset="0"/>
              <a:buAutoNum type="romanLcPeriod"/>
            </a:pPr>
            <a:r>
              <a:rPr lang="en-US" altLang="en-US" sz="2000" dirty="0"/>
              <a:t>Requires creative synthesis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8758" y="382385"/>
            <a:ext cx="8205242" cy="1492132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VI. Evaluating an Argument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38758" y="1524000"/>
            <a:ext cx="7633742" cy="4724400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AutoNum type="alphaUcPeriod"/>
            </a:pPr>
            <a:r>
              <a:rPr lang="en-US" altLang="en-US" sz="3600" u="sng" dirty="0"/>
              <a:t>Testing the logic of a text as well as its credibility and emotional impact.</a:t>
            </a:r>
          </a:p>
          <a:p>
            <a:pPr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u="sng" dirty="0"/>
              <a:t>Do not accept anything at face value but carefully evaluate the text.</a:t>
            </a:r>
          </a:p>
          <a:p>
            <a:pPr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u="sng" dirty="0"/>
              <a:t>Look for:</a:t>
            </a:r>
          </a:p>
          <a:p>
            <a:pPr marL="1371600" lvl="2" indent="-457200" eaLnBrk="1" hangingPunct="1">
              <a:lnSpc>
                <a:spcPct val="80000"/>
              </a:lnSpc>
              <a:buFont typeface="Arial" panose="020B0604020202020204" pitchFamily="34" charset="0"/>
              <a:buAutoNum type="alphaLcPeriod"/>
            </a:pPr>
            <a:r>
              <a:rPr lang="en-US" altLang="en-US" sz="2800" u="sng" dirty="0"/>
              <a:t>The claim that the writing wants you to accept.</a:t>
            </a:r>
          </a:p>
          <a:p>
            <a:pPr marL="1771650" lvl="3" indent="-400050" eaLnBrk="1" hangingPunct="1">
              <a:lnSpc>
                <a:spcPct val="80000"/>
              </a:lnSpc>
              <a:buFont typeface="Arial" panose="020B0604020202020204" pitchFamily="34" charset="0"/>
              <a:buAutoNum type="romanLcPeriod"/>
            </a:pPr>
            <a:r>
              <a:rPr lang="en-US" altLang="en-US" sz="2400" dirty="0"/>
              <a:t>An idea, an opinion, a judgment, or a point of view</a:t>
            </a:r>
          </a:p>
          <a:p>
            <a:pPr marL="1371600" lvl="2" indent="-457200" eaLnBrk="1" hangingPunct="1">
              <a:lnSpc>
                <a:spcPct val="80000"/>
              </a:lnSpc>
              <a:buFont typeface="Arial" panose="020B0604020202020204" pitchFamily="34" charset="0"/>
              <a:buAutoNum type="alphaLcPeriod"/>
            </a:pPr>
            <a:r>
              <a:rPr lang="en-US" altLang="en-US" sz="2800" u="sng" dirty="0"/>
              <a:t>The support that give readers the basis for accepting the conclusion</a:t>
            </a:r>
          </a:p>
          <a:p>
            <a:pPr marL="1771650" lvl="3" indent="-400050" eaLnBrk="1" hangingPunct="1">
              <a:lnSpc>
                <a:spcPct val="80000"/>
              </a:lnSpc>
              <a:buFont typeface="Arial" panose="020B0604020202020204" pitchFamily="34" charset="0"/>
              <a:buAutoNum type="romanLcPeriod"/>
            </a:pPr>
            <a:r>
              <a:rPr lang="en-US" altLang="en-US" sz="2400" dirty="0"/>
              <a:t>Reasons:  shared beliefs, assumptions, and values</a:t>
            </a:r>
          </a:p>
          <a:p>
            <a:pPr marL="1771650" lvl="3" indent="-400050" eaLnBrk="1" hangingPunct="1">
              <a:lnSpc>
                <a:spcPct val="80000"/>
              </a:lnSpc>
              <a:buFont typeface="Arial" panose="020B0604020202020204" pitchFamily="34" charset="0"/>
              <a:buAutoNum type="romanLcPeriod"/>
            </a:pPr>
            <a:r>
              <a:rPr lang="en-US" altLang="en-US" sz="2400" dirty="0"/>
              <a:t>Evidence: facts, examples, statistics, and authorities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60A41-E8B9-40BA-9242-83175FAF2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7" r="27808" b="-1"/>
          <a:stretch/>
        </p:blipFill>
        <p:spPr>
          <a:xfrm>
            <a:off x="3959604" y="645107"/>
            <a:ext cx="4496598" cy="5594047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8759" y="645107"/>
            <a:ext cx="2538247" cy="164089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200" u="sng"/>
              <a:t>VII. Comparing and Contrasting related readings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38759" y="2286001"/>
            <a:ext cx="2538247" cy="3940844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sz="2800" dirty="0"/>
              <a:t>Explore likenesses and differences between texts to understand them better.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21" name="Freeform 6" title="scalloped circl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12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 title="left scallop inlin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06297" y="0"/>
            <a:ext cx="5842211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2219D-D5D2-4559-866D-6A8D25071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708" y="1878581"/>
            <a:ext cx="2996694" cy="3105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5F9AAD-53D2-49E8-AE0F-AEE22FF4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95" y="1231894"/>
            <a:ext cx="4117607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7000" spc="800" dirty="0"/>
              <a:t>What most of us feel </a:t>
            </a:r>
            <a:r>
              <a:rPr lang="en-US" sz="7000" spc="800" dirty="0">
                <a:sym typeface="Wingdings" panose="05000000000000000000" pitchFamily="2" charset="2"/>
              </a:rPr>
              <a:t></a:t>
            </a:r>
            <a:endParaRPr lang="en-US" sz="7000" spc="800" dirty="0"/>
          </a:p>
        </p:txBody>
      </p:sp>
    </p:spTree>
    <p:extLst>
      <p:ext uri="{BB962C8B-B14F-4D97-AF65-F5344CB8AC3E}">
        <p14:creationId xmlns:p14="http://schemas.microsoft.com/office/powerpoint/2010/main" val="303321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05F3A6-A548-47B9-9E7B-5205820A3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799F1C-CFAE-4B16-8358-FA56F15E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ED4F8-D582-46C2-B66B-6C36412A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35935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effectLst/>
        </p:spPr>
      </p:sp>
      <p:sp>
        <p:nvSpPr>
          <p:cNvPr id="48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8776D-3845-4492-A5A2-D177EE776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60" b="14049"/>
          <a:stretch/>
        </p:blipFill>
        <p:spPr>
          <a:xfrm>
            <a:off x="5503984" y="10"/>
            <a:ext cx="3640016" cy="3428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A8C155-08F4-4E2E-8E8A-1FC2B5B47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90" r="3" b="8528"/>
          <a:stretch/>
        </p:blipFill>
        <p:spPr>
          <a:xfrm>
            <a:off x="5503984" y="3429000"/>
            <a:ext cx="3640016" cy="3429000"/>
          </a:xfrm>
          <a:prstGeom prst="rect">
            <a:avLst/>
          </a:prstGeom>
        </p:spPr>
      </p:pic>
      <p:sp>
        <p:nvSpPr>
          <p:cNvPr id="52" name="Freeform 10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6769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4" name="Rectangle 53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063C3-A3CA-4A2E-BC08-AA8EC29F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8" y="382385"/>
            <a:ext cx="4511923" cy="14921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/>
            <a:r>
              <a:rPr lang="en-US" sz="4400" spc="200" dirty="0"/>
              <a:t>What we think Teachers are looking for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44DBE-76CC-4275-96D8-7444D7B3A765}"/>
              </a:ext>
            </a:extLst>
          </p:cNvPr>
          <p:cNvSpPr txBox="1"/>
          <p:nvPr/>
        </p:nvSpPr>
        <p:spPr>
          <a:xfrm>
            <a:off x="573788" y="2883409"/>
            <a:ext cx="45119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 eaLnBrk="1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Yes, this would be lovely for every time I ask for critical thinking; however, if it doesn’t mean anything to you, then what good is it?</a:t>
            </a:r>
          </a:p>
        </p:txBody>
      </p:sp>
    </p:spTree>
    <p:extLst>
      <p:ext uri="{BB962C8B-B14F-4D97-AF65-F5344CB8AC3E}">
        <p14:creationId xmlns:p14="http://schemas.microsoft.com/office/powerpoint/2010/main" val="9210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11" name="Freeform 6" title="scalloped circl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49E38-401E-4BF7-94C3-E597F5F8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5" r="31746"/>
          <a:stretch/>
        </p:blipFill>
        <p:spPr>
          <a:xfrm>
            <a:off x="6272207" y="10"/>
            <a:ext cx="2871793" cy="3428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FA298-A539-4801-B133-F79B3A3A1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57" r="27094" b="3"/>
          <a:stretch/>
        </p:blipFill>
        <p:spPr>
          <a:xfrm>
            <a:off x="6272207" y="3429000"/>
            <a:ext cx="2871793" cy="3429000"/>
          </a:xfrm>
          <a:prstGeom prst="rect">
            <a:avLst/>
          </a:prstGeom>
        </p:spPr>
      </p:pic>
      <p:sp>
        <p:nvSpPr>
          <p:cNvPr id="17" name="Freeform 13" title="left scallop inlin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7355877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16" title="left scallop inlin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4795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A379A-3F6E-4CA4-9E6A-9BA330EE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02" y="1098388"/>
            <a:ext cx="5863905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800" spc="800"/>
              <a:t>But it needs to be more than…</a:t>
            </a:r>
          </a:p>
        </p:txBody>
      </p:sp>
    </p:spTree>
    <p:extLst>
      <p:ext uri="{BB962C8B-B14F-4D97-AF65-F5344CB8AC3E}">
        <p14:creationId xmlns:p14="http://schemas.microsoft.com/office/powerpoint/2010/main" val="8318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I. Begin by Previewing (Thieving)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panose="020B0604020202020204" pitchFamily="34" charset="0"/>
              <a:buAutoNum type="alphaUcPeriod"/>
            </a:pPr>
            <a:r>
              <a:rPr lang="en-US" altLang="en-US" sz="2800" u="sng"/>
              <a:t>Learning about a text before really reading it.</a:t>
            </a:r>
          </a:p>
          <a:p>
            <a:pPr marL="514350" indent="-514350" eaLnBrk="1" hangingPunct="1">
              <a:buFont typeface="Arial" panose="020B0604020202020204" pitchFamily="34" charset="0"/>
              <a:buAutoNum type="alphaUcPeriod"/>
            </a:pPr>
            <a:r>
              <a:rPr lang="en-US" altLang="en-US" sz="2800" u="sng"/>
              <a:t>Get a sense of what the text is about and how it is organized.</a:t>
            </a:r>
          </a:p>
          <a:p>
            <a:pPr marL="1028700" lvl="1" indent="-57150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/>
              <a:t>See what you can learn from headnotes or other introductory material, </a:t>
            </a:r>
          </a:p>
          <a:p>
            <a:pPr marL="1028700" lvl="1" indent="-57150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/>
              <a:t>skimming to get an overview, </a:t>
            </a:r>
          </a:p>
          <a:p>
            <a:pPr marL="1028700" lvl="1" indent="-57150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/>
              <a:t>and identifying the rhetorical situation.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II. Contextualizing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panose="020B0604020202020204" pitchFamily="34" charset="0"/>
              <a:buAutoNum type="alphaUcPeriod"/>
            </a:pPr>
            <a:r>
              <a:rPr lang="en-US" altLang="en-US" sz="2800" u="sng" dirty="0"/>
              <a:t>Placing a text in its historical, biographical, and cultural contexts.</a:t>
            </a:r>
          </a:p>
          <a:p>
            <a:pPr marL="1028700" lvl="1" indent="-57150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u="sng" dirty="0"/>
              <a:t>When reading a text, you read it through the lens of your own experience.</a:t>
            </a:r>
          </a:p>
          <a:p>
            <a:pPr marL="1028700" lvl="1" indent="-57150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u="sng" dirty="0"/>
              <a:t>Recognize the differences between your contemporary values and attitudes and those represented in the text.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33" r="30859"/>
          <a:stretch/>
        </p:blipFill>
        <p:spPr>
          <a:xfrm>
            <a:off x="5503984" y="-15240"/>
            <a:ext cx="3640016" cy="6857990"/>
          </a:xfrm>
          <a:prstGeom prst="rect">
            <a:avLst/>
          </a:prstGeom>
        </p:spPr>
      </p:pic>
      <p:sp>
        <p:nvSpPr>
          <p:cNvPr id="72" name="Freeform 10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6769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4" name="Rectangle 73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788" y="382385"/>
            <a:ext cx="4511923" cy="149213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/>
              <a:t>III. Questioning to understand and remember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3788" y="2286001"/>
            <a:ext cx="4511923" cy="4189614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sz="2400" dirty="0"/>
              <a:t>Asking questions about the content.</a:t>
            </a:r>
          </a:p>
          <a:p>
            <a:pPr marL="1028700" lvl="1" indent="-571500" eaLnBrk="1" hangingPunct="1">
              <a:buFont typeface="+mj-lt"/>
              <a:buAutoNum type="arabicPeriod"/>
              <a:defRPr/>
            </a:pPr>
            <a:r>
              <a:rPr lang="en-US" sz="2000" dirty="0"/>
              <a:t>When you need to understand and use new information it is most beneficial if you write the questions.</a:t>
            </a:r>
          </a:p>
          <a:p>
            <a:pPr marL="1028700" lvl="1" indent="-571500" eaLnBrk="1" hangingPunct="1">
              <a:buFont typeface="+mj-lt"/>
              <a:buAutoNum type="arabicPeriod"/>
              <a:defRPr/>
            </a:pPr>
            <a:r>
              <a:rPr lang="en-US" sz="2000" u="sng" dirty="0"/>
              <a:t>Break it down: write a question for each section.</a:t>
            </a:r>
          </a:p>
          <a:p>
            <a:pPr marL="1028700" lvl="1" indent="-571500" eaLnBrk="1" hangingPunct="1">
              <a:buFont typeface="+mj-lt"/>
              <a:buAutoNum type="arabicPeriod"/>
              <a:defRPr/>
            </a:pPr>
            <a:r>
              <a:rPr lang="en-US" sz="2000" dirty="0"/>
              <a:t>Focus on a main idea and use your own wording (don’t copy from the reading).</a:t>
            </a:r>
          </a:p>
          <a:p>
            <a:pPr lvl="1" eaLnBrk="1" hangingPunct="1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dirty="0"/>
              <a:t>IV. Reflecting on challenges to your beliefs and values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38758" y="2286002"/>
            <a:ext cx="7633742" cy="4038598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Arial" panose="020B0604020202020204" pitchFamily="34" charset="0"/>
              <a:buAutoNum type="alphaUcPeriod"/>
            </a:pPr>
            <a:r>
              <a:rPr lang="en-US" altLang="en-US" sz="2800" u="sng" dirty="0"/>
              <a:t>Examining your personal responses.</a:t>
            </a:r>
          </a:p>
          <a:p>
            <a:pPr marL="971550" lvl="1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Mark an “X” in the margin at each point where you feel a personal challenge to your attitudes, beliefs, or status.</a:t>
            </a:r>
          </a:p>
          <a:p>
            <a:pPr marL="971550" lvl="1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u="sng" dirty="0"/>
              <a:t>Make a brief note in the margin about what you feel or about what in the text created the challenge.</a:t>
            </a:r>
          </a:p>
          <a:p>
            <a:pPr marL="971550" lvl="1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Now look again at the places you marked in the text where you felt personally challenged.</a:t>
            </a:r>
          </a:p>
          <a:p>
            <a:pPr marL="1428750" lvl="2" indent="-514350" eaLnBrk="1" hangingPunct="1">
              <a:buFont typeface="Arial" panose="020B0604020202020204" pitchFamily="34" charset="0"/>
              <a:buAutoNum type="alphaLcPeriod"/>
            </a:pPr>
            <a:r>
              <a:rPr lang="en-US" altLang="en-US" sz="2400" dirty="0"/>
              <a:t>What patterns do you see?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208</TotalTime>
  <Words>517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Wingdings</vt:lpstr>
      <vt:lpstr>Badge</vt:lpstr>
      <vt:lpstr>7 Critical Reading Strategies</vt:lpstr>
      <vt:lpstr>What most of us feel </vt:lpstr>
      <vt:lpstr>PowerPoint Presentation</vt:lpstr>
      <vt:lpstr>What we think Teachers are looking for</vt:lpstr>
      <vt:lpstr>But it needs to be more than…</vt:lpstr>
      <vt:lpstr>I. Begin by Previewing (Thieving)</vt:lpstr>
      <vt:lpstr>II. Contextualizing</vt:lpstr>
      <vt:lpstr>III. Questioning to understand and remember</vt:lpstr>
      <vt:lpstr>IV. Reflecting on challenges to your beliefs and values</vt:lpstr>
      <vt:lpstr>V. Outlining and Summarizing</vt:lpstr>
      <vt:lpstr>V. Outlining and Summarizing (continued)</vt:lpstr>
      <vt:lpstr>VI. Evaluating an Argument</vt:lpstr>
      <vt:lpstr>VII. Comparing and Contrasting related readings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Christy</dc:creator>
  <cp:lastModifiedBy>Magee, Kara</cp:lastModifiedBy>
  <cp:revision>16</cp:revision>
  <dcterms:created xsi:type="dcterms:W3CDTF">2010-09-26T21:14:55Z</dcterms:created>
  <dcterms:modified xsi:type="dcterms:W3CDTF">2019-09-10T13:45:48Z</dcterms:modified>
</cp:coreProperties>
</file>